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s/comment1.xml" ContentType="application/vnd.openxmlformats-officedocument.presentationml.comments+xml"/>
  <Override PartName="/ppt/slides/slide15.xml" ContentType="application/vnd.openxmlformats-officedocument.presentationml.slide+xml"/>
  <Override PartName="/ppt/slides/slide16.xml" ContentType="application/vnd.openxmlformats-officedocument.presentationml.slide+xml"/>
  <Override PartName="/ppt/comments/comment2.xml" ContentType="application/vnd.openxmlformats-officedocument.presentationml.comments+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3"/>
    <p:sldId id="271" r:id="rId24"/>
    <p:sldId id="272" r:id="rId26"/>
    <p:sldId id="273" r:id="rId27"/>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hna Skop"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b="def" i="def"/>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b="def" i="def"/>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b="def" i="def"/>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comments" Target="comments/comment1.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comments" Target="comments/comment2.xml"/><Relationship Id="rId26" Type="http://schemas.openxmlformats.org/officeDocument/2006/relationships/slide" Target="slides/slide17.xml"/><Relationship Id="rId27"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4-27T12:59:53.758" idx="1">
    <p:pos x="5865" y="4721"/>
    <p:text>zoom up on actual data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4-27T13:00:33.837" idx="2">
    <p:pos x="4264" y="1715"/>
    <p:text>how?</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www.ncbi.nlm.nih.gov/pubmed/2170753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lvl="0"/>
          </a:p>
        </p:txBody>
      </p:sp>
      <p:sp>
        <p:nvSpPr>
          <p:cNvPr id="43" name="Shape 43"/>
          <p:cNvSpPr/>
          <p:nvPr>
            <p:ph type="body" sz="quarter" idx="1"/>
          </p:nvPr>
        </p:nvSpPr>
        <p:spPr>
          <a:prstGeom prst="rect">
            <a:avLst/>
          </a:prstGeom>
        </p:spPr>
        <p:txBody>
          <a:bodyPr/>
          <a:lstStyle/>
          <a:p>
            <a:pPr lvl="0">
              <a:defRPr sz="1800"/>
            </a:pPr>
            <a:r>
              <a:rPr sz="2200"/>
              <a:t>Crohn’s Disease is an autoimmune disease that affects the GI tract. Autoimmune reaction results in massiveinflammation in the GI tract and causes chronic diarrhea, fever, abdominal cramping, reduced apetite, weight loss, and bloody stool. </a:t>
            </a:r>
            <a:endParaRPr sz="2200"/>
          </a:p>
          <a:p>
            <a:pPr lvl="0">
              <a:defRPr sz="1800"/>
            </a:pPr>
            <a:endParaRPr sz="2200"/>
          </a:p>
          <a:p>
            <a:pPr lvl="0">
              <a:defRPr sz="1800"/>
            </a:pPr>
            <a:r>
              <a:rPr sz="2200"/>
              <a:t>Who gets it..? Mainly people of european descent and ashkenazi jews but have </a:t>
            </a:r>
            <a:endParaRPr sz="2200"/>
          </a:p>
          <a:p>
            <a:pPr lvl="0">
              <a:defRPr sz="1800"/>
            </a:pPr>
            <a:endParaRPr sz="2200"/>
          </a:p>
          <a:p>
            <a:pPr lvl="0">
              <a:defRPr sz="1800"/>
            </a:pPr>
            <a:r>
              <a:rPr sz="2200"/>
              <a:t>No cure but there are ways to manage the disease in order to stay in remission. anti-inflammatory drugs, immune system suppressors, nutrition therapy, antibiotics, and other medications used to control inflammation. In addition, surgery can be utilized as a last resort to remove a damaged part of the intestinal tract. Those bags are colostomy bags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lvl="0"/>
          </a:p>
        </p:txBody>
      </p:sp>
      <p:sp>
        <p:nvSpPr>
          <p:cNvPr id="333" name="Shape 333"/>
          <p:cNvSpPr/>
          <p:nvPr>
            <p:ph type="body" sz="quarter" idx="1"/>
          </p:nvPr>
        </p:nvSpPr>
        <p:spPr>
          <a:prstGeom prst="rect">
            <a:avLst/>
          </a:prstGeom>
        </p:spPr>
        <p:txBody>
          <a:bodyPr/>
          <a:lstStyle/>
          <a:p>
            <a:pPr lvl="0">
              <a:defRPr sz="1800"/>
            </a:pPr>
            <a:r>
              <a:rPr sz="2200"/>
              <a:t>some studies tyrosine to glutamate but difficult to do …so could potentially use CRISPR </a:t>
            </a:r>
            <a:endParaRPr sz="2200"/>
          </a:p>
          <a:p>
            <a:pPr lvl="0">
              <a:defRPr sz="1800"/>
            </a:pPr>
            <a:r>
              <a:rPr sz="2200"/>
              <a:t>can potentially align sites on clustal omega for conservation to make sure important in function </a:t>
            </a:r>
            <a:endParaRPr sz="2200"/>
          </a:p>
          <a:p>
            <a:pPr lvl="0">
              <a:defRPr sz="1800"/>
            </a:pPr>
            <a:endParaRPr sz="2200"/>
          </a:p>
          <a:p>
            <a:pPr lvl="0">
              <a:defRPr sz="1800"/>
            </a:pPr>
            <a:r>
              <a:rPr sz="2200"/>
              <a:t>how to make phosphomimetic tyrosine…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lvl="0"/>
          </a:p>
        </p:txBody>
      </p:sp>
      <p:sp>
        <p:nvSpPr>
          <p:cNvPr id="374" name="Shape 374"/>
          <p:cNvSpPr/>
          <p:nvPr>
            <p:ph type="body" sz="quarter" idx="1"/>
          </p:nvPr>
        </p:nvSpPr>
        <p:spPr>
          <a:prstGeom prst="rect">
            <a:avLst/>
          </a:prstGeom>
        </p:spPr>
        <p:txBody>
          <a:bodyPr/>
          <a:lstStyle/>
          <a:p>
            <a:pPr lvl="0">
              <a:defRPr sz="1800"/>
            </a:pPr>
            <a:r>
              <a:rPr sz="2200"/>
              <a:t>dreadlock - involved in insulin receptor binding</a:t>
            </a:r>
            <a:endParaRPr sz="2200"/>
          </a:p>
          <a:p>
            <a:pPr lvl="0">
              <a:defRPr sz="1800"/>
            </a:pPr>
            <a:endParaRPr sz="2200"/>
          </a:p>
          <a:p>
            <a:pPr lvl="0">
              <a:defRPr sz="1800"/>
            </a:pPr>
            <a:r>
              <a:rPr sz="2200"/>
              <a:t>Atk1 - serine/threonine kinase involved in various developmental processes. Acts downstream in PI3K and Pk61c/pdk1 in the insulin receptor transduction pathway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lvl="0"/>
          </a:p>
        </p:txBody>
      </p:sp>
      <p:sp>
        <p:nvSpPr>
          <p:cNvPr id="421" name="Shape 421"/>
          <p:cNvSpPr/>
          <p:nvPr>
            <p:ph type="body" sz="quarter" idx="1"/>
          </p:nvPr>
        </p:nvSpPr>
        <p:spPr>
          <a:prstGeom prst="rect">
            <a:avLst/>
          </a:prstGeom>
        </p:spPr>
        <p:txBody>
          <a:bodyPr/>
          <a:lstStyle/>
          <a:p>
            <a:pPr lvl="0">
              <a:defRPr sz="1800"/>
            </a:pPr>
            <a:r>
              <a:rPr sz="2200"/>
              <a:t>mention idea with urinary proteome…..</a:t>
            </a:r>
            <a:endParaRPr sz="2200"/>
          </a:p>
          <a:p>
            <a:pPr lvl="0">
              <a:defRPr sz="1800"/>
            </a:pPr>
            <a:endParaRPr sz="2200"/>
          </a:p>
          <a:p>
            <a:pPr lvl="0">
              <a:defRPr sz="1800"/>
            </a:pPr>
            <a:r>
              <a:rPr sz="2200"/>
              <a:t>Drug targets… potentially alter the sites so mutant can’t mess with it. </a:t>
            </a:r>
            <a:endParaRPr sz="2200"/>
          </a:p>
          <a:p>
            <a:pPr lvl="0">
              <a:defRPr sz="1800"/>
            </a:pPr>
            <a:endParaRPr sz="2200"/>
          </a:p>
          <a:p>
            <a:pPr lvl="0">
              <a:defRPr sz="1800"/>
            </a:pPr>
            <a:r>
              <a:rPr sz="2200"/>
              <a:t>can apply diabetes research to crohn’s disease research</a:t>
            </a:r>
            <a:endParaRPr sz="2200"/>
          </a:p>
          <a:p>
            <a:pPr lvl="0">
              <a:defRPr sz="1800"/>
            </a:pPr>
            <a:endParaRPr sz="2200"/>
          </a:p>
          <a:p>
            <a:pPr lvl="0">
              <a:defRPr sz="1800"/>
            </a:pPr>
            <a:r>
              <a:rPr sz="2200"/>
              <a:t>link can determine if you have crohn’s disease you are at risk for diabetes… look that up as well.</a:t>
            </a:r>
            <a:endParaRPr sz="2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lvl="0"/>
          </a:p>
        </p:txBody>
      </p:sp>
      <p:sp>
        <p:nvSpPr>
          <p:cNvPr id="59" name="Shape 59"/>
          <p:cNvSpPr/>
          <p:nvPr>
            <p:ph type="body" sz="quarter" idx="1"/>
          </p:nvPr>
        </p:nvSpPr>
        <p:spPr>
          <a:prstGeom prst="rect">
            <a:avLst/>
          </a:prstGeom>
        </p:spPr>
        <p:txBody>
          <a:bodyPr/>
          <a:lstStyle/>
          <a:p>
            <a:pPr lvl="0">
              <a:defRPr sz="1800"/>
            </a:pPr>
            <a:r>
              <a:rPr sz="2200"/>
              <a:t>cigarettes - increase your risk. delay of ulcer healing. ingredients can cause mucosal death</a:t>
            </a:r>
            <a:endParaRPr sz="2200"/>
          </a:p>
          <a:p>
            <a:pPr lvl="0">
              <a:defRPr sz="1800"/>
            </a:pPr>
            <a:endParaRPr sz="2200"/>
          </a:p>
          <a:p>
            <a:pPr lvl="0">
              <a:defRPr sz="1800"/>
            </a:pPr>
            <a:r>
              <a:rPr sz="2200"/>
              <a:t>vitamin d low - higher risk </a:t>
            </a:r>
            <a:endParaRPr sz="2200"/>
          </a:p>
          <a:p>
            <a:pPr lvl="0">
              <a:defRPr sz="1800"/>
            </a:pPr>
            <a:endParaRPr sz="2200"/>
          </a:p>
          <a:p>
            <a:pPr lvl="0">
              <a:defRPr sz="1800"/>
            </a:pPr>
            <a:r>
              <a:rPr sz="2200"/>
              <a:t>diet - high intake of sugar and low intake of fruits and vegetables </a:t>
            </a:r>
            <a:endParaRPr sz="2200"/>
          </a:p>
          <a:p>
            <a:pPr lvl="0">
              <a:defRPr sz="1800"/>
            </a:pPr>
            <a:r>
              <a:rPr sz="2200"/>
              <a:t>add picture of mutated ptpn2 gene </a:t>
            </a:r>
            <a:endParaRPr sz="2200"/>
          </a:p>
          <a:p>
            <a:pPr lvl="0">
              <a:defRPr sz="1800"/>
            </a:pPr>
            <a:endParaRPr sz="2200"/>
          </a:p>
          <a:p>
            <a:pPr lvl="0">
              <a:defRPr sz="1800"/>
            </a:pPr>
            <a:endParaRPr sz="2200"/>
          </a:p>
          <a:p>
            <a:pPr lvl="0">
              <a:defRPr sz="1800"/>
            </a:pPr>
            <a:r>
              <a:rPr sz="2200"/>
              <a:t>Unknown … however they think these potential factors contribute to crown’s disease. Go into each one (Nod2 the most famous)… cigarette smoking - look at factors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lvl="0"/>
          </a:p>
        </p:txBody>
      </p:sp>
      <p:sp>
        <p:nvSpPr>
          <p:cNvPr id="78" name="Shape 78"/>
          <p:cNvSpPr/>
          <p:nvPr>
            <p:ph type="body" sz="quarter" idx="1"/>
          </p:nvPr>
        </p:nvSpPr>
        <p:spPr>
          <a:prstGeom prst="rect">
            <a:avLst/>
          </a:prstGeom>
        </p:spPr>
        <p:txBody>
          <a:bodyPr/>
          <a:lstStyle/>
          <a:p>
            <a:pPr lvl="0">
              <a:defRPr sz="1800"/>
            </a:pPr>
            <a:endParaRPr sz="2200"/>
          </a:p>
          <a:p>
            <a:pPr lvl="0">
              <a:defRPr sz="1800"/>
            </a:pPr>
            <a:endParaRPr sz="2200"/>
          </a:p>
          <a:p>
            <a:pPr lvl="0">
              <a:defRPr sz="1800"/>
            </a:pPr>
            <a:r>
              <a:rPr sz="2200"/>
              <a:t>The PTPN2 gene on chromosome 18 encodes a tyrosine kinase protein that regulates cytokine-induced signaling pathways, epithelial barrier function, and cytokine secretion in the intestinal cells [8].</a:t>
            </a:r>
            <a:endParaRPr sz="2200"/>
          </a:p>
          <a:p>
            <a:pPr lvl="0">
              <a:defRPr sz="1800"/>
            </a:pPr>
            <a:endParaRPr sz="2200"/>
          </a:p>
          <a:p>
            <a:pPr lvl="0">
              <a:defRPr sz="1800"/>
            </a:pPr>
            <a:r>
              <a:rPr sz="2200"/>
              <a:t>Disturbance in the PTPN2 gene causes impaired autophagosome formation, which leads to disruption of the immune system and contributes to the development of Crohn’s disease [9].</a:t>
            </a:r>
            <a:endParaRPr sz="2200"/>
          </a:p>
          <a:p>
            <a:pPr lvl="0">
              <a:defRPr sz="1800"/>
            </a:pPr>
            <a:endParaRPr sz="2200"/>
          </a:p>
          <a:p>
            <a:pPr lvl="0">
              <a:defRPr sz="1800"/>
            </a:pPr>
            <a:r>
              <a:rPr sz="2200"/>
              <a:t>Studies identifying risk genes in people with Crohn's have found a significant link to PTPN2. The most notable research has been performed with mouse models of the disease where Crohn's phenotypes (like diarrhea and bloody stool) were observed in the mice after gene knockout of PTPN2(mouse model study). The mouse experiment demonstrates how dysfunction of PTPN2 leads to Crohn's disease, which makes PTPN2 a very vital piece to the puzzle of Crohn's disease.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lvl="0"/>
          </a:p>
        </p:txBody>
      </p:sp>
      <p:sp>
        <p:nvSpPr>
          <p:cNvPr id="131" name="Shape 131"/>
          <p:cNvSpPr/>
          <p:nvPr>
            <p:ph type="body" sz="quarter" idx="1"/>
          </p:nvPr>
        </p:nvSpPr>
        <p:spPr>
          <a:prstGeom prst="rect">
            <a:avLst/>
          </a:prstGeom>
        </p:spPr>
        <p:txBody>
          <a:bodyPr/>
          <a:lstStyle/>
          <a:p>
            <a:pPr lvl="0">
              <a:defRPr sz="1800"/>
            </a:pPr>
            <a:r>
              <a:rPr sz="2200"/>
              <a:t>PTPN2 is very well conserved across the board. It is animals with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lvl="0"/>
          </a:p>
        </p:txBody>
      </p:sp>
      <p:sp>
        <p:nvSpPr>
          <p:cNvPr id="147" name="Shape 147"/>
          <p:cNvSpPr/>
          <p:nvPr>
            <p:ph type="body" sz="quarter" idx="1"/>
          </p:nvPr>
        </p:nvSpPr>
        <p:spPr>
          <a:prstGeom prst="rect">
            <a:avLst/>
          </a:prstGeom>
        </p:spPr>
        <p:txBody>
          <a:bodyPr/>
          <a:lstStyle/>
          <a:p>
            <a:pPr lvl="0">
              <a:defRPr sz="1800"/>
            </a:pPr>
            <a:r>
              <a:rPr sz="2200"/>
              <a:t>The PTPN2 protein interactions are involved in the immune response like </a:t>
            </a:r>
            <a:endParaRPr sz="2200"/>
          </a:p>
          <a:p>
            <a:pPr lvl="0">
              <a:defRPr sz="1800"/>
            </a:pPr>
            <a:r>
              <a:rPr sz="2200"/>
              <a:t>STAT1, etc, etc…</a:t>
            </a:r>
            <a:endParaRPr sz="2200"/>
          </a:p>
          <a:p>
            <a:pPr lvl="0">
              <a:defRPr sz="1800"/>
            </a:pPr>
            <a:endParaRPr sz="2200"/>
          </a:p>
          <a:p>
            <a:pPr lvl="0">
              <a:defRPr sz="1800"/>
            </a:pPr>
            <a:r>
              <a:rPr sz="2200"/>
              <a:t>Also found that it interacts with glucose metabolism proteins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lvl="0"/>
          </a:p>
        </p:txBody>
      </p:sp>
      <p:sp>
        <p:nvSpPr>
          <p:cNvPr id="158" name="Shape 158"/>
          <p:cNvSpPr/>
          <p:nvPr>
            <p:ph type="body" sz="quarter" idx="1"/>
          </p:nvPr>
        </p:nvSpPr>
        <p:spPr>
          <a:prstGeom prst="rect">
            <a:avLst/>
          </a:prstGeom>
        </p:spPr>
        <p:txBody>
          <a:bodyPr/>
          <a:lstStyle/>
          <a:p>
            <a:pPr lvl="0">
              <a:lnSpc>
                <a:spcPct val="117999"/>
              </a:lnSpc>
              <a:defRPr sz="1800"/>
            </a:pPr>
          </a:p>
          <a:p>
            <a:pPr lvl="0">
              <a:lnSpc>
                <a:spcPct val="117999"/>
              </a:lnSpc>
              <a:defRPr sz="1800"/>
            </a:pPr>
            <a:r>
              <a:t>more specifically crown’s disease mutant function is unclear</a:t>
            </a:r>
          </a:p>
          <a:p>
            <a:pPr lvl="0">
              <a:lnSpc>
                <a:spcPct val="117999"/>
              </a:lnSpc>
              <a:defRPr sz="1800"/>
            </a:pPr>
          </a:p>
          <a:p>
            <a:pPr lvl="0">
              <a:lnSpc>
                <a:spcPct val="117999"/>
              </a:lnSpc>
              <a:defRPr sz="1800"/>
            </a:pPr>
            <a:r>
              <a:t>put in where mutation is (possibly) add in picture with glucose…</a:t>
            </a:r>
          </a:p>
          <a:p>
            <a:pPr lvl="0">
              <a:lnSpc>
                <a:spcPct val="117999"/>
              </a:lnSpc>
              <a:defRPr sz="1800"/>
            </a:pPr>
          </a:p>
          <a:p>
            <a:pPr lvl="0">
              <a:lnSpc>
                <a:spcPct val="117999"/>
              </a:lnSpc>
              <a:defRPr sz="1800"/>
            </a:pPr>
            <a:r>
              <a:rPr sz="2200"/>
              <a:t>List some go terms involving glucose metabolism</a:t>
            </a:r>
          </a:p>
          <a:p>
            <a:pPr lvl="0">
              <a:lnSpc>
                <a:spcPct val="117999"/>
              </a:lnSpc>
              <a:defRPr sz="1800"/>
            </a:pPr>
            <a:r>
              <a:rPr sz="2200"/>
              <a:t>Maybe put something in here about Diabetes studies/ picture of diabetes </a:t>
            </a:r>
          </a:p>
          <a:p>
            <a:pPr lvl="0">
              <a:lnSpc>
                <a:spcPct val="117999"/>
              </a:lnSpc>
              <a:defRPr sz="1800"/>
            </a:pPr>
            <a:r>
              <a:rPr sz="2200"/>
              <a:t>What we don’t know about glucose metabolism…</a:t>
            </a:r>
            <a:endParaRPr sz="2200"/>
          </a:p>
          <a:p>
            <a:pPr lvl="0">
              <a:lnSpc>
                <a:spcPct val="117999"/>
              </a:lnSpc>
              <a:defRPr sz="1800"/>
            </a:pPr>
            <a:endParaRPr sz="2200"/>
          </a:p>
          <a:p>
            <a:pPr lvl="0">
              <a:lnSpc>
                <a:spcPct val="117999"/>
              </a:lnSpc>
              <a:defRPr sz="1800"/>
            </a:pPr>
            <a:r>
              <a:rPr sz="2200"/>
              <a:t>GO terms and where the gap in knowledge is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lvl="0"/>
          </a:p>
        </p:txBody>
      </p:sp>
      <p:sp>
        <p:nvSpPr>
          <p:cNvPr id="178" name="Shape 178"/>
          <p:cNvSpPr/>
          <p:nvPr>
            <p:ph type="body" sz="quarter" idx="1"/>
          </p:nvPr>
        </p:nvSpPr>
        <p:spPr>
          <a:prstGeom prst="rect">
            <a:avLst/>
          </a:prstGeom>
        </p:spPr>
        <p:txBody>
          <a:bodyPr/>
          <a:lstStyle/>
          <a:p>
            <a:pPr lvl="0">
              <a:defRPr sz="1800"/>
            </a:pPr>
            <a:r>
              <a:rPr sz="2200"/>
              <a:t>drosophila ptp61f additionally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lvl="0"/>
          </a:p>
        </p:txBody>
      </p:sp>
      <p:sp>
        <p:nvSpPr>
          <p:cNvPr id="239" name="Shape 239"/>
          <p:cNvSpPr/>
          <p:nvPr>
            <p:ph type="body" sz="quarter" idx="1"/>
          </p:nvPr>
        </p:nvSpPr>
        <p:spPr>
          <a:prstGeom prst="rect">
            <a:avLst/>
          </a:prstGeom>
        </p:spPr>
        <p:txBody>
          <a:bodyPr/>
          <a:lstStyle/>
          <a:p>
            <a:pPr lvl="0">
              <a:defRPr sz="1800"/>
            </a:pPr>
            <a:r>
              <a:rPr sz="2200"/>
              <a:t>insulin binding, glucose homeostasis, glucose catabolic activity, glucagon secretion, glucagon receptor binding, glucagon receptor activity, insulin receptor binding </a:t>
            </a:r>
            <a:endParaRPr sz="2200"/>
          </a:p>
          <a:p>
            <a:pPr lvl="0">
              <a:defRPr sz="1800"/>
            </a:pPr>
            <a:endParaRPr sz="2200"/>
          </a:p>
          <a:p>
            <a:pPr lvl="0">
              <a:defRPr sz="1800"/>
            </a:pPr>
            <a:r>
              <a:rPr b="1" sz="2200"/>
              <a:t>why illumina?</a:t>
            </a:r>
            <a:endParaRPr b="1" sz="2200"/>
          </a:p>
          <a:p>
            <a:pPr lvl="0">
              <a:defRPr sz="1800"/>
            </a:pPr>
            <a:endParaRPr sz="2200"/>
          </a:p>
          <a:p>
            <a:pPr lvl="0">
              <a:defRPr sz="1800"/>
            </a:pPr>
            <a:endParaRPr sz="2200"/>
          </a:p>
          <a:p>
            <a:pPr lvl="0">
              <a:defRPr sz="1800"/>
            </a:pPr>
            <a:r>
              <a:rPr sz="2200"/>
              <a:t>have mutant and wild type .. point to mutation </a:t>
            </a:r>
            <a:endParaRPr sz="2200"/>
          </a:p>
          <a:p>
            <a:pPr lvl="0">
              <a:defRPr sz="1800"/>
            </a:pPr>
            <a:endParaRPr sz="2200"/>
          </a:p>
          <a:p>
            <a:pPr lvl="0">
              <a:defRPr sz="1800"/>
            </a:pPr>
            <a:endParaRPr sz="2200"/>
          </a:p>
          <a:p>
            <a:pPr lvl="0">
              <a:defRPr sz="1800"/>
            </a:pPr>
            <a:r>
              <a:rPr sz="2200"/>
              <a:t>Look up what expected GO terms will be enriched among the genes that are misrelated</a:t>
            </a:r>
            <a:endParaRPr sz="2200"/>
          </a:p>
          <a:p>
            <a:pPr lvl="0">
              <a:defRPr sz="1800"/>
            </a:pPr>
            <a:endParaRPr sz="2200"/>
          </a:p>
          <a:p>
            <a:pPr lvl="0">
              <a:defRPr sz="1800"/>
            </a:pPr>
            <a:r>
              <a:rPr sz="2200"/>
              <a:t>like… insulin binding, glucose homeostasis, glucose catabolic activity, glucagon secretion, glucagon receptor binding, glucagon receptor activity, insulin receptor binding </a:t>
            </a:r>
            <a:endParaRPr sz="2200"/>
          </a:p>
          <a:p>
            <a:pPr lvl="0">
              <a:defRPr sz="1800"/>
            </a:pPr>
            <a:endParaRPr sz="2200"/>
          </a:p>
          <a:p>
            <a:pPr lvl="0">
              <a:defRPr sz="1800"/>
            </a:pPr>
            <a:r>
              <a:rPr sz="2200"/>
              <a:t>take the PTP61F mutant and look at which genes are misregulated with the use of RNA-sequencing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lvl="0"/>
          </a:p>
        </p:txBody>
      </p:sp>
      <p:sp>
        <p:nvSpPr>
          <p:cNvPr id="272" name="Shape 272"/>
          <p:cNvSpPr/>
          <p:nvPr>
            <p:ph type="body" sz="quarter" idx="1"/>
          </p:nvPr>
        </p:nvSpPr>
        <p:spPr>
          <a:prstGeom prst="rect">
            <a:avLst/>
          </a:prstGeom>
        </p:spPr>
        <p:txBody>
          <a:bodyPr/>
          <a:lstStyle/>
          <a:p>
            <a:pPr lvl="0">
              <a:defRPr sz="1800"/>
            </a:pPr>
            <a:r>
              <a:rPr sz="2200"/>
              <a:t>how to identify conserved interactors… ones that are different in WT and mutant</a:t>
            </a:r>
            <a:endParaRPr sz="2200"/>
          </a:p>
          <a:p>
            <a:pPr lvl="0">
              <a:defRPr sz="1800"/>
            </a:pPr>
            <a:endParaRPr sz="2200"/>
          </a:p>
          <a:p>
            <a:pPr lvl="0">
              <a:defRPr sz="1800"/>
            </a:pPr>
            <a:r>
              <a:rPr sz="2200"/>
              <a:t>Get tag onto protein with CRISPR, use SDS-page to elute it </a:t>
            </a:r>
            <a:endParaRPr sz="2200"/>
          </a:p>
          <a:p>
            <a:pPr lvl="0">
              <a:defRPr sz="1800"/>
            </a:pPr>
            <a:endParaRPr sz="2200"/>
          </a:p>
          <a:p>
            <a:pPr lvl="0">
              <a:defRPr sz="1800"/>
            </a:pPr>
            <a:r>
              <a:rPr sz="2200"/>
              <a:t>Tagging misregulated glucose metabolism genes</a:t>
            </a:r>
            <a:endParaRPr sz="2200"/>
          </a:p>
          <a:p>
            <a:pPr lvl="0">
              <a:defRPr sz="1800"/>
            </a:pPr>
            <a:endParaRPr sz="2200"/>
          </a:p>
          <a:p>
            <a:pPr lvl="0">
              <a:defRPr sz="1800"/>
            </a:pPr>
            <a:r>
              <a:rPr sz="2200"/>
              <a:t>Dock/dreadlocks gene….</a:t>
            </a:r>
            <a:endParaRPr sz="2200"/>
          </a:p>
          <a:p>
            <a:pPr lvl="0">
              <a:defRPr sz="1800"/>
            </a:pPr>
            <a:r>
              <a:rPr sz="2200" u="sng">
                <a:solidFill>
                  <a:srgbClr val="0000FF"/>
                </a:solidFill>
                <a:uFill>
                  <a:solidFill>
                    <a:srgbClr val="0000FF"/>
                  </a:solidFill>
                </a:uFill>
                <a:hlinkClick r:id="rId3" invalidUrl="" action="" tgtFrame="" tooltip="" history="1" highlightClick="0" endSnd="0"/>
              </a:rPr>
              <a:t>http://www.ncbi.nlm.nih.gov/pubmed/21707536</a:t>
            </a:r>
            <a:endParaRPr sz="2200"/>
          </a:p>
          <a:p>
            <a:pPr lvl="0">
              <a:defRPr sz="1800"/>
            </a:pPr>
            <a:endParaRPr sz="2200"/>
          </a:p>
          <a:p>
            <a:pPr lvl="0">
              <a:defRPr sz="1800"/>
            </a:pPr>
            <a:r>
              <a:rPr sz="2200"/>
              <a:t>why tap tag versus something else… like yeast 2 hybrid/ or coIP</a:t>
            </a:r>
            <a:endParaRPr sz="2200"/>
          </a:p>
          <a:p>
            <a:pPr lvl="0">
              <a:defRPr sz="1800"/>
            </a:pPr>
            <a:r>
              <a:rPr sz="2200"/>
              <a:t>TAP tag can go into nucleus</a:t>
            </a:r>
            <a:endParaRPr sz="2200"/>
          </a:p>
          <a:p>
            <a:pPr lvl="0">
              <a:defRPr sz="1800"/>
            </a:pPr>
            <a:r>
              <a:rPr sz="2200"/>
              <a:t>via cloning, homologous recomb, CRISPR</a:t>
            </a:r>
            <a:endParaRPr sz="2200"/>
          </a:p>
          <a:p>
            <a:pPr lvl="0">
              <a:defRPr sz="1800"/>
            </a:pPr>
            <a:endParaRPr sz="2200"/>
          </a:p>
          <a:p>
            <a:pPr lvl="0">
              <a:defRPr sz="1800"/>
            </a:pPr>
            <a:r>
              <a:rPr sz="2200"/>
              <a:t>TAP advantages - in vivo, high yield, identifies weakly interacting, highly specific, only need to know bait protein sequence, can manipulate tap tag to alter specificity, membrane </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0"/>
            <a:ext cx="10464800" cy="49403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4279900"/>
            <a:ext cx="10464800" cy="38608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0"/>
            <a:ext cx="5334000" cy="4622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xfrm>
            <a:off x="952500" y="93506"/>
            <a:ext cx="11099800" cy="2860988"/>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25.png"/><Relationship Id="rId4" Type="http://schemas.openxmlformats.org/officeDocument/2006/relationships/image" Target="../media/image2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comments" Target="../comments/comment1.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30.png"/><Relationship Id="rId5" Type="http://schemas.openxmlformats.org/officeDocument/2006/relationships/hyperlink" Target="http://images.clipartpanda.com/diabetes-clipart-Diabetes.png" TargetMode="External"/><Relationship Id="rId6" Type="http://schemas.openxmlformats.org/officeDocument/2006/relationships/image" Target="../media/image1.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ncbi.nlm.nih.gov/pmc/articles/PMC3226009/figure/F1/" TargetMode="External"/><Relationship Id="rId3" Type="http://schemas.openxmlformats.org/officeDocument/2006/relationships/hyperlink" Target="http://i.cdn.turner.com/dr/hln/www/release/sites/default/files/2012/08/02/drew-baumann.jpg" TargetMode="External"/><Relationship Id="rId4" Type="http://schemas.openxmlformats.org/officeDocument/2006/relationships/hyperlink" Target="http://nashvillecoloncleansecolonic.com/wp-content/uploads/2014/10/crohns.jpg" TargetMode="External"/><Relationship Id="rId5" Type="http://schemas.openxmlformats.org/officeDocument/2006/relationships/hyperlink" Target="http://c1.thejournal.ie/media/2011/11/PA-6686427-310x415.jpg" TargetMode="External"/><Relationship Id="rId6" Type="http://schemas.openxmlformats.org/officeDocument/2006/relationships/hyperlink" Target="http://cdn.drsircus.com/wp-content/uploads/2014/07/natutreat.jpg" TargetMode="External"/><Relationship Id="rId7" Type="http://schemas.openxmlformats.org/officeDocument/2006/relationships/hyperlink" Target="http://img.webmd.com/dtmcms/live/webmd/consumer_assets/site_images/articles/health_tools/ibd_overview_slideshow/princ_rm_photo_of_chrons_disease_closeup.jpg" TargetMode="External"/><Relationship Id="rId8" Type="http://schemas.openxmlformats.org/officeDocument/2006/relationships/hyperlink" Target="http://cdn29.elitedaily.com/wp-content/uploads/2014/07/ad_139903820.jpg" TargetMode="External"/><Relationship Id="rId9" Type="http://schemas.openxmlformats.org/officeDocument/2006/relationships/hyperlink" Target="http://www.perkinelmer.com/CMSResources/Images/44-16836HiSeq_Render_Front_CopyRight2010.jpg" TargetMode="External"/><Relationship Id="rId10" Type="http://schemas.openxmlformats.org/officeDocument/2006/relationships/hyperlink" Target="http://i.dailymail.co.uk/i/pix/2010/12/01/article-1334642-009CA6D700000259-777_468x369.jpg" TargetMode="External"/><Relationship Id="rId11" Type="http://schemas.openxmlformats.org/officeDocument/2006/relationships/hyperlink" Target="http://images.wisegeek.com/stack-of-cigarettes.jpg" TargetMode="External"/><Relationship Id="rId12" Type="http://schemas.openxmlformats.org/officeDocument/2006/relationships/hyperlink" Target="https://foodandhealth.com/blog/wp-content/uploads/2012/05/Screen-shot-2012-05-14-at-9.44.44-AM.png" TargetMode="External"/><Relationship Id="rId13" Type="http://schemas.openxmlformats.org/officeDocument/2006/relationships/hyperlink" Target="http://i.kinja-img.com/gawker-media/image/upload/s--OxPgTwmD--/c_fit,fl_progressive,q_80,w_636/18jpma2xnl0q8jpg.jpg" TargetMode="External"/><Relationship Id="rId14" Type="http://schemas.openxmlformats.org/officeDocument/2006/relationships/hyperlink" Target="http://www.oxbridgebiotech.com/wp-content/uploads/2013/08/gut-microbes.jpg"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g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image1.jpeg"/>
          <p:cNvPicPr/>
          <p:nvPr/>
        </p:nvPicPr>
        <p:blipFill>
          <a:blip r:embed="rId2">
            <a:alphaModFix amt="54566"/>
            <a:extLst/>
          </a:blip>
          <a:stretch>
            <a:fillRect/>
          </a:stretch>
        </p:blipFill>
        <p:spPr>
          <a:xfrm>
            <a:off x="-604135" y="0"/>
            <a:ext cx="14644870" cy="9753601"/>
          </a:xfrm>
          <a:prstGeom prst="rect">
            <a:avLst/>
          </a:prstGeom>
          <a:ln w="12700">
            <a:miter lim="400000"/>
          </a:ln>
        </p:spPr>
      </p:pic>
      <p:sp>
        <p:nvSpPr>
          <p:cNvPr id="33" name="Shape 33"/>
          <p:cNvSpPr/>
          <p:nvPr>
            <p:ph type="title"/>
          </p:nvPr>
        </p:nvSpPr>
        <p:spPr>
          <a:xfrm>
            <a:off x="1485900" y="-469900"/>
            <a:ext cx="10464800" cy="3302000"/>
          </a:xfrm>
          <a:prstGeom prst="rect">
            <a:avLst/>
          </a:prstGeom>
        </p:spPr>
        <p:txBody>
          <a:bodyPr/>
          <a:lstStyle>
            <a:lvl1pPr>
              <a:defRPr b="1">
                <a:latin typeface="+mn-lt"/>
                <a:ea typeface="+mn-ea"/>
                <a:cs typeface="+mn-cs"/>
                <a:sym typeface="Helvetica"/>
              </a:defRPr>
            </a:lvl1pPr>
          </a:lstStyle>
          <a:p>
            <a:pPr lvl="0">
              <a:defRPr b="0" sz="1800"/>
            </a:pPr>
            <a:r>
              <a:rPr b="1" sz="8000"/>
              <a:t>Crohn’s Disease and PTPN2</a:t>
            </a:r>
          </a:p>
        </p:txBody>
      </p:sp>
      <p:sp>
        <p:nvSpPr>
          <p:cNvPr id="34" name="Shape 34"/>
          <p:cNvSpPr/>
          <p:nvPr>
            <p:ph type="body" idx="1"/>
          </p:nvPr>
        </p:nvSpPr>
        <p:spPr>
          <a:xfrm>
            <a:off x="1270000" y="8430259"/>
            <a:ext cx="10464800" cy="1130301"/>
          </a:xfrm>
          <a:prstGeom prst="rect">
            <a:avLst/>
          </a:prstGeom>
        </p:spPr>
        <p:txBody>
          <a:bodyPr/>
          <a:lstStyle>
            <a:lvl1pPr>
              <a:defRPr b="1">
                <a:latin typeface="+mn-lt"/>
                <a:ea typeface="+mn-ea"/>
                <a:cs typeface="+mn-cs"/>
                <a:sym typeface="Helvetica"/>
              </a:defRPr>
            </a:lvl1pPr>
          </a:lstStyle>
          <a:p>
            <a:pPr lvl="0">
              <a:defRPr b="0" sz="1800"/>
            </a:pPr>
            <a:r>
              <a:rPr b="1" sz="3200"/>
              <a:t>By: Katie Waldeck</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112095" y="13406"/>
            <a:ext cx="12848303" cy="1114752"/>
          </a:xfrm>
          <a:prstGeom prst="rect">
            <a:avLst/>
          </a:prstGeom>
        </p:spPr>
        <p:txBody>
          <a:bodyPr/>
          <a:lstStyle/>
          <a:p>
            <a:pPr lvl="0" algn="l" defTabSz="385572">
              <a:defRPr sz="1800"/>
            </a:pPr>
            <a:r>
              <a:rPr b="1" sz="3400">
                <a:solidFill>
                  <a:srgbClr val="C82506"/>
                </a:solidFill>
                <a:latin typeface="+mn-lt"/>
                <a:ea typeface="+mn-ea"/>
                <a:cs typeface="+mn-cs"/>
                <a:sym typeface="Helvetica"/>
              </a:rPr>
              <a:t>Aim 1</a:t>
            </a:r>
            <a:r>
              <a:rPr sz="3400">
                <a:solidFill>
                  <a:srgbClr val="C82506"/>
                </a:solidFill>
              </a:rPr>
              <a:t>:</a:t>
            </a:r>
            <a:r>
              <a:rPr sz="3100">
                <a:solidFill>
                  <a:srgbClr val="C82506"/>
                </a:solidFill>
              </a:rPr>
              <a:t> </a:t>
            </a:r>
            <a:r>
              <a:rPr b="1" sz="2400">
                <a:solidFill>
                  <a:srgbClr val="C82506"/>
                </a:solidFill>
                <a:latin typeface="+mn-lt"/>
                <a:ea typeface="+mn-ea"/>
                <a:cs typeface="+mn-cs"/>
                <a:sym typeface="Helvetica"/>
              </a:rPr>
              <a:t>Determine if glucose metabolism genes are mis-regulated in </a:t>
            </a:r>
            <a:r>
              <a:rPr b="1" i="1" sz="2400">
                <a:solidFill>
                  <a:srgbClr val="C82506"/>
                </a:solidFill>
                <a:latin typeface="+mn-lt"/>
                <a:ea typeface="+mn-ea"/>
                <a:cs typeface="+mn-cs"/>
                <a:sym typeface="Helvetica"/>
              </a:rPr>
              <a:t>PTP61F </a:t>
            </a:r>
            <a:r>
              <a:rPr b="1" sz="2400">
                <a:solidFill>
                  <a:srgbClr val="C82506"/>
                </a:solidFill>
                <a:latin typeface="+mn-lt"/>
                <a:ea typeface="+mn-ea"/>
                <a:cs typeface="+mn-cs"/>
                <a:sym typeface="Helvetica"/>
              </a:rPr>
              <a:t>mutants</a:t>
            </a:r>
            <a:r>
              <a:rPr b="1" i="1" sz="2400">
                <a:solidFill>
                  <a:srgbClr val="C82506"/>
                </a:solidFill>
                <a:latin typeface="+mn-lt"/>
                <a:ea typeface="+mn-ea"/>
                <a:cs typeface="+mn-cs"/>
                <a:sym typeface="Helvetica"/>
              </a:rPr>
              <a:t>.</a:t>
            </a:r>
          </a:p>
        </p:txBody>
      </p:sp>
      <p:pic>
        <p:nvPicPr>
          <p:cNvPr id="212" name="image15.png"/>
          <p:cNvPicPr/>
          <p:nvPr/>
        </p:nvPicPr>
        <p:blipFill>
          <a:blip r:embed="rId3">
            <a:extLst/>
          </a:blip>
          <a:stretch>
            <a:fillRect/>
          </a:stretch>
        </p:blipFill>
        <p:spPr>
          <a:xfrm>
            <a:off x="366670" y="1860300"/>
            <a:ext cx="4806661" cy="825888"/>
          </a:xfrm>
          <a:prstGeom prst="rect">
            <a:avLst/>
          </a:prstGeom>
          <a:ln w="12700">
            <a:miter lim="400000"/>
          </a:ln>
        </p:spPr>
      </p:pic>
      <p:sp>
        <p:nvSpPr>
          <p:cNvPr id="213" name="Shape 213"/>
          <p:cNvSpPr/>
          <p:nvPr/>
        </p:nvSpPr>
        <p:spPr>
          <a:xfrm>
            <a:off x="1610359" y="4701063"/>
            <a:ext cx="231928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b="1" i="1" sz="2500">
                <a:latin typeface="+mn-lt"/>
                <a:ea typeface="+mn-ea"/>
                <a:cs typeface="+mn-cs"/>
                <a:sym typeface="Helvetica"/>
              </a:rPr>
              <a:t>Ptp61F</a:t>
            </a:r>
            <a:r>
              <a:rPr b="1" sz="2500">
                <a:latin typeface="+mn-lt"/>
                <a:ea typeface="+mn-ea"/>
                <a:cs typeface="+mn-cs"/>
                <a:sym typeface="Helvetica"/>
              </a:rPr>
              <a:t> mutant</a:t>
            </a:r>
          </a:p>
        </p:txBody>
      </p:sp>
      <p:sp>
        <p:nvSpPr>
          <p:cNvPr id="214" name="Shape 214"/>
          <p:cNvSpPr/>
          <p:nvPr/>
        </p:nvSpPr>
        <p:spPr>
          <a:xfrm flipV="1">
            <a:off x="5215226" y="2562317"/>
            <a:ext cx="1081467" cy="1"/>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15" name="Shape 215"/>
          <p:cNvSpPr/>
          <p:nvPr/>
        </p:nvSpPr>
        <p:spPr>
          <a:xfrm>
            <a:off x="6724716" y="4227973"/>
            <a:ext cx="3532459"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500">
                <a:latin typeface="+mn-lt"/>
                <a:ea typeface="+mn-ea"/>
                <a:cs typeface="+mn-cs"/>
                <a:sym typeface="Helvetica"/>
              </a:defRPr>
            </a:lvl1pPr>
          </a:lstStyle>
          <a:p>
            <a:pPr lvl="0">
              <a:defRPr b="0" sz="1800"/>
            </a:pPr>
            <a:r>
              <a:rPr b="1" sz="2500"/>
              <a:t>Illumina RNA-Seq</a:t>
            </a:r>
          </a:p>
        </p:txBody>
      </p:sp>
      <p:sp>
        <p:nvSpPr>
          <p:cNvPr id="216" name="Shape 216"/>
          <p:cNvSpPr/>
          <p:nvPr/>
        </p:nvSpPr>
        <p:spPr>
          <a:xfrm>
            <a:off x="7242354" y="7671826"/>
            <a:ext cx="5257585"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900">
                <a:latin typeface="+mn-lt"/>
                <a:ea typeface="+mn-ea"/>
                <a:cs typeface="+mn-cs"/>
                <a:sym typeface="Helvetica"/>
              </a:defRPr>
            </a:lvl1pPr>
          </a:lstStyle>
          <a:p>
            <a:pPr lvl="0">
              <a:defRPr b="0" sz="1800"/>
            </a:pPr>
            <a:r>
              <a:rPr b="1" sz="1900"/>
              <a:t>Down-regulated genes</a:t>
            </a:r>
          </a:p>
        </p:txBody>
      </p:sp>
      <p:sp>
        <p:nvSpPr>
          <p:cNvPr id="217" name="Shape 217"/>
          <p:cNvSpPr/>
          <p:nvPr/>
        </p:nvSpPr>
        <p:spPr>
          <a:xfrm>
            <a:off x="11212449" y="2963362"/>
            <a:ext cx="2" cy="2440713"/>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18" name="Shape 218"/>
          <p:cNvSpPr/>
          <p:nvPr/>
        </p:nvSpPr>
        <p:spPr>
          <a:xfrm>
            <a:off x="10685198" y="3038756"/>
            <a:ext cx="579122" cy="2"/>
          </a:xfrm>
          <a:prstGeom prst="line">
            <a:avLst/>
          </a:prstGeom>
          <a:ln w="152400">
            <a:solidFill/>
            <a:miter lim="400000"/>
          </a:ln>
        </p:spPr>
        <p:txBody>
          <a:bodyPr lIns="0" tIns="0" rIns="0" bIns="0"/>
          <a:lstStyle/>
          <a:p>
            <a:pPr lvl="0" algn="l" defTabSz="457200">
              <a:defRPr sz="1200">
                <a:latin typeface="+mn-lt"/>
                <a:ea typeface="+mn-ea"/>
                <a:cs typeface="+mn-cs"/>
                <a:sym typeface="Helvetica"/>
              </a:defRPr>
            </a:pPr>
          </a:p>
        </p:txBody>
      </p:sp>
      <p:pic>
        <p:nvPicPr>
          <p:cNvPr id="219" name="pasted-image.png"/>
          <p:cNvPicPr/>
          <p:nvPr/>
        </p:nvPicPr>
        <p:blipFill>
          <a:blip r:embed="rId4">
            <a:extLst/>
          </a:blip>
          <a:stretch>
            <a:fillRect/>
          </a:stretch>
        </p:blipFill>
        <p:spPr>
          <a:xfrm>
            <a:off x="6505237" y="1254603"/>
            <a:ext cx="3532458" cy="2629361"/>
          </a:xfrm>
          <a:prstGeom prst="rect">
            <a:avLst/>
          </a:prstGeom>
          <a:ln w="12700">
            <a:miter lim="400000"/>
          </a:ln>
        </p:spPr>
      </p:pic>
      <p:pic>
        <p:nvPicPr>
          <p:cNvPr id="220" name="image15.png"/>
          <p:cNvPicPr/>
          <p:nvPr/>
        </p:nvPicPr>
        <p:blipFill>
          <a:blip r:embed="rId3">
            <a:extLst/>
          </a:blip>
          <a:stretch>
            <a:fillRect/>
          </a:stretch>
        </p:blipFill>
        <p:spPr>
          <a:xfrm>
            <a:off x="366670" y="3770371"/>
            <a:ext cx="4806661" cy="825888"/>
          </a:xfrm>
          <a:prstGeom prst="rect">
            <a:avLst/>
          </a:prstGeom>
          <a:ln w="12700">
            <a:miter lim="400000"/>
          </a:ln>
        </p:spPr>
      </p:pic>
      <p:sp>
        <p:nvSpPr>
          <p:cNvPr id="221" name="Shape 221"/>
          <p:cNvSpPr/>
          <p:nvPr/>
        </p:nvSpPr>
        <p:spPr>
          <a:xfrm>
            <a:off x="5215227" y="4138462"/>
            <a:ext cx="1081466" cy="1"/>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22" name="Shape 222"/>
          <p:cNvSpPr/>
          <p:nvPr/>
        </p:nvSpPr>
        <p:spPr>
          <a:xfrm>
            <a:off x="1460776" y="2797053"/>
            <a:ext cx="1754666"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b="1" i="1" sz="2500">
                <a:latin typeface="+mn-lt"/>
                <a:ea typeface="+mn-ea"/>
                <a:cs typeface="+mn-cs"/>
                <a:sym typeface="Helvetica"/>
              </a:rPr>
              <a:t>Ptp61F</a:t>
            </a:r>
            <a:r>
              <a:rPr b="1" sz="2500">
                <a:latin typeface="+mn-lt"/>
                <a:ea typeface="+mn-ea"/>
                <a:cs typeface="+mn-cs"/>
                <a:sym typeface="Helvetica"/>
              </a:rPr>
              <a:t> WT</a:t>
            </a:r>
          </a:p>
        </p:txBody>
      </p:sp>
      <p:pic>
        <p:nvPicPr>
          <p:cNvPr id="223" name="pasted-image.png"/>
          <p:cNvPicPr/>
          <p:nvPr/>
        </p:nvPicPr>
        <p:blipFill>
          <a:blip r:embed="rId5">
            <a:extLst/>
          </a:blip>
          <a:stretch>
            <a:fillRect/>
          </a:stretch>
        </p:blipFill>
        <p:spPr>
          <a:xfrm>
            <a:off x="1003771" y="5786060"/>
            <a:ext cx="3532458" cy="2349086"/>
          </a:xfrm>
          <a:prstGeom prst="rect">
            <a:avLst/>
          </a:prstGeom>
          <a:ln w="12700">
            <a:miter lim="400000"/>
          </a:ln>
        </p:spPr>
      </p:pic>
      <p:sp>
        <p:nvSpPr>
          <p:cNvPr id="224" name="Shape 224"/>
          <p:cNvSpPr/>
          <p:nvPr/>
        </p:nvSpPr>
        <p:spPr>
          <a:xfrm>
            <a:off x="1000246" y="8491801"/>
            <a:ext cx="3934444"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900">
                <a:latin typeface="+mn-lt"/>
                <a:ea typeface="+mn-ea"/>
                <a:cs typeface="+mn-cs"/>
                <a:sym typeface="Helvetica"/>
              </a:defRPr>
            </a:lvl1pPr>
          </a:lstStyle>
          <a:p>
            <a:pPr lvl="0">
              <a:defRPr b="0" sz="1800"/>
            </a:pPr>
            <a:r>
              <a:rPr b="1" sz="1900"/>
              <a:t>Identify genes related with glucose metabolism using GO terms </a:t>
            </a:r>
          </a:p>
        </p:txBody>
      </p:sp>
      <p:sp>
        <p:nvSpPr>
          <p:cNvPr id="225" name="Shape 225"/>
          <p:cNvSpPr/>
          <p:nvPr/>
        </p:nvSpPr>
        <p:spPr>
          <a:xfrm>
            <a:off x="5901246" y="5497894"/>
            <a:ext cx="2423760" cy="2186406"/>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50800" tIns="50800" rIns="50800" bIns="50800" anchor="ctr"/>
          <a:lstStyle/>
          <a:p>
            <a:pPr lvl="0"/>
          </a:p>
        </p:txBody>
      </p:sp>
      <p:sp>
        <p:nvSpPr>
          <p:cNvPr id="226" name="Shape 226"/>
          <p:cNvSpPr/>
          <p:nvPr/>
        </p:nvSpPr>
        <p:spPr>
          <a:xfrm>
            <a:off x="6341428" y="5865488"/>
            <a:ext cx="389637" cy="1790466"/>
          </a:xfrm>
          <a:prstGeom prst="rect">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p:spPr>
        <p:txBody>
          <a:bodyPr lIns="50800" tIns="50800" rIns="50800" bIns="50800" anchor="ctr"/>
          <a:lstStyle/>
          <a:p>
            <a:pPr lvl="0">
              <a:defRPr>
                <a:solidFill>
                  <a:srgbClr val="FFFFFF"/>
                </a:solidFill>
              </a:defRPr>
            </a:pPr>
          </a:p>
        </p:txBody>
      </p:sp>
      <p:sp>
        <p:nvSpPr>
          <p:cNvPr id="227" name="Shape 227"/>
          <p:cNvSpPr/>
          <p:nvPr/>
        </p:nvSpPr>
        <p:spPr>
          <a:xfrm>
            <a:off x="7495188" y="5865488"/>
            <a:ext cx="389637" cy="1790466"/>
          </a:xfrm>
          <a:prstGeom prst="rect">
            <a:avLst/>
          </a:prstGeom>
          <a:gradFill>
            <a:gsLst>
              <a:gs pos="0">
                <a:srgbClr val="7A31A9"/>
              </a:gs>
              <a:gs pos="100000">
                <a:srgbClr val="C9A2F0"/>
              </a:gs>
            </a:gsLst>
            <a:lin ang="162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a:solidFill>
                  <a:srgbClr val="FFFFFF"/>
                </a:solidFill>
              </a:defRPr>
            </a:pPr>
          </a:p>
        </p:txBody>
      </p:sp>
      <p:sp>
        <p:nvSpPr>
          <p:cNvPr id="228" name="Shape 228"/>
          <p:cNvSpPr/>
          <p:nvPr/>
        </p:nvSpPr>
        <p:spPr>
          <a:xfrm>
            <a:off x="6918308" y="5865488"/>
            <a:ext cx="389637" cy="1790466"/>
          </a:xfrm>
          <a:prstGeom prst="rect">
            <a:avLst/>
          </a:prstGeom>
          <a:solidFill>
            <a:srgbClr val="00882B"/>
          </a:solidFill>
          <a:ln w="25400">
            <a:solidFill>
              <a:srgbClr val="00631F"/>
            </a:solidFill>
          </a:ln>
          <a:effectLst>
            <a:outerShdw sx="100000" sy="100000" kx="0" ky="0" algn="b" rotWithShape="0" blurRad="38100" dist="25400" dir="5400000">
              <a:srgbClr val="000000">
                <a:alpha val="50000"/>
              </a:srgbClr>
            </a:outerShdw>
          </a:effectLst>
        </p:spPr>
        <p:txBody>
          <a:bodyPr lIns="50800" tIns="50800" rIns="50800" bIns="50800" anchor="ctr"/>
          <a:lstStyle/>
          <a:p>
            <a:pPr lvl="0">
              <a:defRPr>
                <a:solidFill>
                  <a:srgbClr val="FFFFFF"/>
                </a:solidFill>
              </a:defRPr>
            </a:pPr>
          </a:p>
        </p:txBody>
      </p:sp>
      <p:sp>
        <p:nvSpPr>
          <p:cNvPr id="229" name="Shape 229"/>
          <p:cNvSpPr/>
          <p:nvPr/>
        </p:nvSpPr>
        <p:spPr>
          <a:xfrm>
            <a:off x="6810285" y="7998853"/>
            <a:ext cx="607915"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latin typeface="+mn-lt"/>
                <a:ea typeface="+mn-ea"/>
                <a:cs typeface="+mn-cs"/>
                <a:sym typeface="Helvetica"/>
              </a:defRPr>
            </a:lvl1pPr>
          </a:lstStyle>
          <a:p>
            <a:pPr lvl="0">
              <a:defRPr b="0" sz="1800"/>
            </a:pPr>
            <a:r>
              <a:rPr b="1" sz="2500"/>
              <a:t>WT</a:t>
            </a:r>
          </a:p>
        </p:txBody>
      </p:sp>
      <p:sp>
        <p:nvSpPr>
          <p:cNvPr id="230" name="Shape 230"/>
          <p:cNvSpPr/>
          <p:nvPr/>
        </p:nvSpPr>
        <p:spPr>
          <a:xfrm>
            <a:off x="8656885" y="5497894"/>
            <a:ext cx="2423761" cy="2186406"/>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
        <p:nvSpPr>
          <p:cNvPr id="231" name="Shape 231"/>
          <p:cNvSpPr/>
          <p:nvPr/>
        </p:nvSpPr>
        <p:spPr>
          <a:xfrm>
            <a:off x="9097067" y="5865488"/>
            <a:ext cx="389637" cy="1790466"/>
          </a:xfrm>
          <a:prstGeom prst="rect">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p:spPr>
        <p:txBody>
          <a:bodyPr lIns="0" tIns="0" rIns="0" bIns="0" anchor="ctr"/>
          <a:lstStyle/>
          <a:p>
            <a:pPr lvl="0">
              <a:defRPr>
                <a:solidFill>
                  <a:srgbClr val="FFFFFF"/>
                </a:solidFill>
              </a:defRPr>
            </a:pPr>
          </a:p>
        </p:txBody>
      </p:sp>
      <p:sp>
        <p:nvSpPr>
          <p:cNvPr id="232" name="Shape 232"/>
          <p:cNvSpPr/>
          <p:nvPr/>
        </p:nvSpPr>
        <p:spPr>
          <a:xfrm>
            <a:off x="10250827" y="6541202"/>
            <a:ext cx="389636" cy="1114752"/>
          </a:xfrm>
          <a:prstGeom prst="rect">
            <a:avLst/>
          </a:prstGeom>
          <a:gradFill>
            <a:gsLst>
              <a:gs pos="0">
                <a:srgbClr val="7A31A9"/>
              </a:gs>
              <a:gs pos="100000">
                <a:srgbClr val="C9A2F0"/>
              </a:gs>
            </a:gsLst>
            <a:lin ang="162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a:solidFill>
                  <a:srgbClr val="FFFFFF"/>
                </a:solidFill>
              </a:defRPr>
            </a:pPr>
          </a:p>
        </p:txBody>
      </p:sp>
      <p:sp>
        <p:nvSpPr>
          <p:cNvPr id="233" name="Shape 233"/>
          <p:cNvSpPr/>
          <p:nvPr/>
        </p:nvSpPr>
        <p:spPr>
          <a:xfrm>
            <a:off x="9673946" y="6980090"/>
            <a:ext cx="389637" cy="675864"/>
          </a:xfrm>
          <a:prstGeom prst="rect">
            <a:avLst/>
          </a:prstGeom>
          <a:solidFill>
            <a:srgbClr val="00882B"/>
          </a:solidFill>
          <a:ln w="25400">
            <a:solidFill>
              <a:srgbClr val="00631F"/>
            </a:solidFill>
          </a:ln>
          <a:effectLst>
            <a:outerShdw sx="100000" sy="100000" kx="0" ky="0" algn="b" rotWithShape="0" blurRad="38100" dist="25400" dir="5400000">
              <a:srgbClr val="000000">
                <a:alpha val="50000"/>
              </a:srgbClr>
            </a:outerShdw>
          </a:effectLst>
        </p:spPr>
        <p:txBody>
          <a:bodyPr lIns="0" tIns="0" rIns="0" bIns="0" anchor="ctr"/>
          <a:lstStyle/>
          <a:p>
            <a:pPr lvl="0">
              <a:defRPr>
                <a:solidFill>
                  <a:srgbClr val="FFFFFF"/>
                </a:solidFill>
              </a:defRPr>
            </a:pPr>
          </a:p>
        </p:txBody>
      </p:sp>
      <p:sp>
        <p:nvSpPr>
          <p:cNvPr id="234" name="Shape 234"/>
          <p:cNvSpPr/>
          <p:nvPr/>
        </p:nvSpPr>
        <p:spPr>
          <a:xfrm>
            <a:off x="9293795" y="7998853"/>
            <a:ext cx="1154703"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500">
                <a:latin typeface="+mn-lt"/>
                <a:ea typeface="+mn-ea"/>
                <a:cs typeface="+mn-cs"/>
                <a:sym typeface="Helvetica"/>
              </a:defRPr>
            </a:lvl1pPr>
          </a:lstStyle>
          <a:p>
            <a:pPr lvl="0">
              <a:defRPr b="0" sz="1800"/>
            </a:pPr>
            <a:r>
              <a:rPr b="1" sz="2500"/>
              <a:t>Mutant</a:t>
            </a:r>
          </a:p>
        </p:txBody>
      </p:sp>
      <p:sp>
        <p:nvSpPr>
          <p:cNvPr id="235" name="Shape 235"/>
          <p:cNvSpPr/>
          <p:nvPr/>
        </p:nvSpPr>
        <p:spPr>
          <a:xfrm>
            <a:off x="6819665" y="8617670"/>
            <a:ext cx="3934444" cy="68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900">
                <a:latin typeface="+mn-lt"/>
                <a:ea typeface="+mn-ea"/>
                <a:cs typeface="+mn-cs"/>
                <a:sym typeface="Helvetica"/>
              </a:defRPr>
            </a:lvl1pPr>
          </a:lstStyle>
          <a:p>
            <a:pPr lvl="0">
              <a:defRPr b="0" sz="1800"/>
            </a:pPr>
            <a:r>
              <a:rPr b="1" sz="1900"/>
              <a:t>Look for down-regulated genes in comparison to WT</a:t>
            </a:r>
          </a:p>
        </p:txBody>
      </p:sp>
      <p:sp>
        <p:nvSpPr>
          <p:cNvPr id="236" name="Shape 236"/>
          <p:cNvSpPr/>
          <p:nvPr/>
        </p:nvSpPr>
        <p:spPr>
          <a:xfrm flipH="1">
            <a:off x="4639453" y="6591096"/>
            <a:ext cx="1081466" cy="1"/>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37" name="Shape 237"/>
          <p:cNvSpPr/>
          <p:nvPr/>
        </p:nvSpPr>
        <p:spPr>
          <a:xfrm>
            <a:off x="1447800" y="3418330"/>
            <a:ext cx="0" cy="482601"/>
          </a:xfrm>
          <a:prstGeom prst="line">
            <a:avLst/>
          </a:prstGeom>
          <a:ln w="38100">
            <a:solidFill>
              <a:srgbClr val="C82506"/>
            </a:solidFill>
            <a:tailEnd type="triangle"/>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n-lt"/>
                <a:ea typeface="+mn-ea"/>
                <a:cs typeface="+mn-cs"/>
                <a:sym typeface="Helvetica"/>
              </a:defRPr>
            </a:pP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143313" y="111963"/>
            <a:ext cx="12954081" cy="7239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b="1" sz="4100">
                <a:solidFill>
                  <a:srgbClr val="D67500"/>
                </a:solidFill>
                <a:latin typeface="+mn-lt"/>
                <a:ea typeface="+mn-ea"/>
                <a:cs typeface="+mn-cs"/>
                <a:sym typeface="Helvetica"/>
              </a:rPr>
              <a:t>Aim 2</a:t>
            </a:r>
            <a:r>
              <a:rPr sz="4100">
                <a:solidFill>
                  <a:srgbClr val="D67500"/>
                </a:solidFill>
              </a:rPr>
              <a:t>:</a:t>
            </a:r>
            <a:r>
              <a:rPr b="1" sz="4100">
                <a:solidFill>
                  <a:srgbClr val="D67500"/>
                </a:solidFill>
                <a:latin typeface="+mn-lt"/>
                <a:ea typeface="+mn-ea"/>
                <a:cs typeface="+mn-cs"/>
                <a:sym typeface="Helvetica"/>
              </a:rPr>
              <a:t> </a:t>
            </a:r>
            <a:r>
              <a:rPr b="1" sz="2300">
                <a:solidFill>
                  <a:srgbClr val="D67500"/>
                </a:solidFill>
                <a:latin typeface="+mn-lt"/>
                <a:ea typeface="+mn-ea"/>
                <a:cs typeface="+mn-cs"/>
                <a:sym typeface="Helvetica"/>
              </a:rPr>
              <a:t>Identify conserved Ptp61F interactors in regulated glucose metabolism. </a:t>
            </a:r>
          </a:p>
        </p:txBody>
      </p:sp>
      <p:sp>
        <p:nvSpPr>
          <p:cNvPr id="242" name="Shape 242"/>
          <p:cNvSpPr/>
          <p:nvPr/>
        </p:nvSpPr>
        <p:spPr>
          <a:xfrm>
            <a:off x="4637999" y="4469585"/>
            <a:ext cx="1002042" cy="1"/>
          </a:xfrm>
          <a:prstGeom prst="line">
            <a:avLst/>
          </a:prstGeom>
          <a:ln w="762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43" name="Shape 243"/>
          <p:cNvSpPr/>
          <p:nvPr/>
        </p:nvSpPr>
        <p:spPr>
          <a:xfrm>
            <a:off x="327694" y="7906449"/>
            <a:ext cx="12771819"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600">
                <a:latin typeface="+mn-lt"/>
                <a:ea typeface="+mn-ea"/>
                <a:cs typeface="+mn-cs"/>
                <a:sym typeface="Helvetica"/>
              </a:defRPr>
            </a:lvl1pPr>
          </a:lstStyle>
          <a:p>
            <a:pPr lvl="0">
              <a:defRPr b="0" sz="1800"/>
            </a:pPr>
            <a:r>
              <a:rPr b="1" sz="2600"/>
              <a:t>Identify conserved interactors (WT compared to mutant) by tagging misregulated glucose metabolism genes in liver and intestine cells </a:t>
            </a:r>
          </a:p>
        </p:txBody>
      </p:sp>
      <p:pic>
        <p:nvPicPr>
          <p:cNvPr id="244" name="pasted-image.png"/>
          <p:cNvPicPr/>
          <p:nvPr/>
        </p:nvPicPr>
        <p:blipFill>
          <a:blip r:embed="rId3">
            <a:extLst/>
          </a:blip>
          <a:stretch>
            <a:fillRect/>
          </a:stretch>
        </p:blipFill>
        <p:spPr>
          <a:xfrm>
            <a:off x="234267" y="2550042"/>
            <a:ext cx="2065725" cy="3439759"/>
          </a:xfrm>
          <a:prstGeom prst="rect">
            <a:avLst/>
          </a:prstGeom>
          <a:ln w="12700">
            <a:miter lim="400000"/>
          </a:ln>
        </p:spPr>
      </p:pic>
      <p:pic>
        <p:nvPicPr>
          <p:cNvPr id="245" name="pasted-image.png"/>
          <p:cNvPicPr/>
          <p:nvPr/>
        </p:nvPicPr>
        <p:blipFill>
          <a:blip r:embed="rId4">
            <a:extLst/>
          </a:blip>
          <a:stretch>
            <a:fillRect/>
          </a:stretch>
        </p:blipFill>
        <p:spPr>
          <a:xfrm>
            <a:off x="5614672" y="3150553"/>
            <a:ext cx="4013052" cy="3439759"/>
          </a:xfrm>
          <a:prstGeom prst="rect">
            <a:avLst/>
          </a:prstGeom>
          <a:ln w="12700">
            <a:miter lim="400000"/>
          </a:ln>
        </p:spPr>
      </p:pic>
      <p:sp>
        <p:nvSpPr>
          <p:cNvPr id="246" name="Shape 246"/>
          <p:cNvSpPr/>
          <p:nvPr/>
        </p:nvSpPr>
        <p:spPr>
          <a:xfrm>
            <a:off x="5814708" y="2744700"/>
            <a:ext cx="449958"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WT</a:t>
            </a:r>
          </a:p>
        </p:txBody>
      </p:sp>
      <p:sp>
        <p:nvSpPr>
          <p:cNvPr id="247" name="Shape 247"/>
          <p:cNvSpPr/>
          <p:nvPr/>
        </p:nvSpPr>
        <p:spPr>
          <a:xfrm>
            <a:off x="7162541" y="2744700"/>
            <a:ext cx="449958"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WT</a:t>
            </a:r>
          </a:p>
        </p:txBody>
      </p:sp>
      <p:sp>
        <p:nvSpPr>
          <p:cNvPr id="248" name="Shape 248"/>
          <p:cNvSpPr/>
          <p:nvPr/>
        </p:nvSpPr>
        <p:spPr>
          <a:xfrm>
            <a:off x="6302716" y="2744700"/>
            <a:ext cx="821774"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Mutant</a:t>
            </a:r>
          </a:p>
        </p:txBody>
      </p:sp>
      <p:sp>
        <p:nvSpPr>
          <p:cNvPr id="249" name="Shape 249"/>
          <p:cNvSpPr/>
          <p:nvPr/>
        </p:nvSpPr>
        <p:spPr>
          <a:xfrm>
            <a:off x="7581183" y="2744700"/>
            <a:ext cx="821774"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Mutant</a:t>
            </a:r>
          </a:p>
        </p:txBody>
      </p:sp>
      <p:sp>
        <p:nvSpPr>
          <p:cNvPr id="250" name="Shape 250"/>
          <p:cNvSpPr/>
          <p:nvPr/>
        </p:nvSpPr>
        <p:spPr>
          <a:xfrm flipV="1">
            <a:off x="5833323" y="2471427"/>
            <a:ext cx="1" cy="35560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1" name="Shape 251"/>
          <p:cNvSpPr/>
          <p:nvPr/>
        </p:nvSpPr>
        <p:spPr>
          <a:xfrm flipV="1">
            <a:off x="7111789" y="2471427"/>
            <a:ext cx="1" cy="35560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2" name="Shape 252"/>
          <p:cNvSpPr/>
          <p:nvPr/>
        </p:nvSpPr>
        <p:spPr>
          <a:xfrm flipV="1">
            <a:off x="5804935" y="2485602"/>
            <a:ext cx="1320331" cy="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3" name="Shape 253"/>
          <p:cNvSpPr/>
          <p:nvPr/>
        </p:nvSpPr>
        <p:spPr>
          <a:xfrm>
            <a:off x="5971536" y="2155402"/>
            <a:ext cx="1002042"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Intestine</a:t>
            </a:r>
          </a:p>
        </p:txBody>
      </p:sp>
      <p:sp>
        <p:nvSpPr>
          <p:cNvPr id="254" name="Shape 254"/>
          <p:cNvSpPr/>
          <p:nvPr/>
        </p:nvSpPr>
        <p:spPr>
          <a:xfrm flipV="1">
            <a:off x="7175241" y="2471427"/>
            <a:ext cx="1" cy="35560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5" name="Shape 255"/>
          <p:cNvSpPr/>
          <p:nvPr/>
        </p:nvSpPr>
        <p:spPr>
          <a:xfrm flipV="1">
            <a:off x="8427911" y="2471427"/>
            <a:ext cx="1" cy="35560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6" name="Shape 256"/>
          <p:cNvSpPr/>
          <p:nvPr/>
        </p:nvSpPr>
        <p:spPr>
          <a:xfrm flipV="1">
            <a:off x="7162541" y="2485602"/>
            <a:ext cx="1320332" cy="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257" name="Shape 257"/>
          <p:cNvSpPr/>
          <p:nvPr/>
        </p:nvSpPr>
        <p:spPr>
          <a:xfrm>
            <a:off x="7077630" y="2155402"/>
            <a:ext cx="1661760"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latin typeface="+mn-lt"/>
                <a:ea typeface="+mn-ea"/>
                <a:cs typeface="+mn-cs"/>
                <a:sym typeface="Helvetica"/>
              </a:defRPr>
            </a:lvl1pPr>
          </a:lstStyle>
          <a:p>
            <a:pPr lvl="0">
              <a:defRPr b="0" sz="1800"/>
            </a:pPr>
            <a:r>
              <a:rPr b="1" sz="1700"/>
              <a:t>Fat body (liver)</a:t>
            </a:r>
          </a:p>
        </p:txBody>
      </p:sp>
      <p:sp>
        <p:nvSpPr>
          <p:cNvPr id="258" name="Shape 258"/>
          <p:cNvSpPr/>
          <p:nvPr/>
        </p:nvSpPr>
        <p:spPr>
          <a:xfrm>
            <a:off x="8174103" y="3103058"/>
            <a:ext cx="1465197" cy="3534750"/>
          </a:xfrm>
          <a:prstGeom prst="rect">
            <a:avLst/>
          </a:prstGeom>
          <a:solidFill>
            <a:srgbClr val="FFFFFF"/>
          </a:solidFill>
          <a:ln w="12700">
            <a:miter lim="400000"/>
          </a:ln>
        </p:spPr>
        <p:txBody>
          <a:bodyPr lIns="0" tIns="0" rIns="0" bIns="0" anchor="ctr"/>
          <a:lstStyle/>
          <a:p>
            <a:pPr lvl="0"/>
          </a:p>
        </p:txBody>
      </p:sp>
      <p:pic>
        <p:nvPicPr>
          <p:cNvPr id="259" name="pasted-image.png"/>
          <p:cNvPicPr/>
          <p:nvPr/>
        </p:nvPicPr>
        <p:blipFill>
          <a:blip r:embed="rId5">
            <a:extLst/>
          </a:blip>
          <a:stretch>
            <a:fillRect/>
          </a:stretch>
        </p:blipFill>
        <p:spPr>
          <a:xfrm>
            <a:off x="2285297" y="2174252"/>
            <a:ext cx="2450557" cy="3728932"/>
          </a:xfrm>
          <a:prstGeom prst="rect">
            <a:avLst/>
          </a:prstGeom>
          <a:ln w="12700">
            <a:miter lim="400000"/>
          </a:ln>
        </p:spPr>
      </p:pic>
      <p:sp>
        <p:nvSpPr>
          <p:cNvPr id="260" name="Shape 260"/>
          <p:cNvSpPr/>
          <p:nvPr/>
        </p:nvSpPr>
        <p:spPr>
          <a:xfrm>
            <a:off x="3741995" y="1660919"/>
            <a:ext cx="1270001" cy="1270001"/>
          </a:xfrm>
          <a:prstGeom prst="rect">
            <a:avLst/>
          </a:prstGeom>
          <a:solidFill>
            <a:srgbClr val="FFFFFF"/>
          </a:solidFill>
          <a:ln w="12700">
            <a:miter lim="400000"/>
          </a:ln>
        </p:spPr>
        <p:txBody>
          <a:bodyPr lIns="0" tIns="0" rIns="0" bIns="0" anchor="ctr"/>
          <a:lstStyle/>
          <a:p>
            <a:pPr lvl="0"/>
          </a:p>
        </p:txBody>
      </p:sp>
      <p:sp>
        <p:nvSpPr>
          <p:cNvPr id="261" name="Shape 261"/>
          <p:cNvSpPr/>
          <p:nvPr/>
        </p:nvSpPr>
        <p:spPr>
          <a:xfrm>
            <a:off x="3219705" y="2019318"/>
            <a:ext cx="581742" cy="1270001"/>
          </a:xfrm>
          <a:prstGeom prst="rect">
            <a:avLst/>
          </a:prstGeom>
          <a:solidFill>
            <a:srgbClr val="FFFFFF"/>
          </a:solidFill>
          <a:ln w="12700">
            <a:miter lim="400000"/>
          </a:ln>
        </p:spPr>
        <p:txBody>
          <a:bodyPr lIns="0" tIns="0" rIns="0" bIns="0" anchor="ctr"/>
          <a:lstStyle/>
          <a:p>
            <a:pPr lvl="0"/>
          </a:p>
        </p:txBody>
      </p:sp>
      <p:sp>
        <p:nvSpPr>
          <p:cNvPr id="262" name="Shape 262"/>
          <p:cNvSpPr/>
          <p:nvPr/>
        </p:nvSpPr>
        <p:spPr>
          <a:xfrm>
            <a:off x="3219705" y="3403718"/>
            <a:ext cx="581742" cy="1270001"/>
          </a:xfrm>
          <a:prstGeom prst="rect">
            <a:avLst/>
          </a:prstGeom>
          <a:solidFill>
            <a:srgbClr val="FFFFFF"/>
          </a:solidFill>
          <a:ln w="12700">
            <a:miter lim="400000"/>
          </a:ln>
        </p:spPr>
        <p:txBody>
          <a:bodyPr lIns="0" tIns="0" rIns="0" bIns="0" anchor="ctr"/>
          <a:lstStyle/>
          <a:p>
            <a:pPr lvl="0"/>
          </a:p>
        </p:txBody>
      </p:sp>
      <p:sp>
        <p:nvSpPr>
          <p:cNvPr id="263" name="Shape 263"/>
          <p:cNvSpPr/>
          <p:nvPr/>
        </p:nvSpPr>
        <p:spPr>
          <a:xfrm>
            <a:off x="3904950" y="3829812"/>
            <a:ext cx="726241" cy="907574"/>
          </a:xfrm>
          <a:prstGeom prst="rect">
            <a:avLst/>
          </a:prstGeom>
          <a:solidFill>
            <a:srgbClr val="FFFFFF"/>
          </a:solidFill>
          <a:ln w="12700">
            <a:miter lim="400000"/>
          </a:ln>
        </p:spPr>
        <p:txBody>
          <a:bodyPr lIns="0" tIns="0" rIns="0" bIns="0" anchor="ctr"/>
          <a:lstStyle/>
          <a:p>
            <a:pPr lvl="0"/>
          </a:p>
        </p:txBody>
      </p:sp>
      <p:sp>
        <p:nvSpPr>
          <p:cNvPr id="264" name="Shape 264"/>
          <p:cNvSpPr/>
          <p:nvPr/>
        </p:nvSpPr>
        <p:spPr>
          <a:xfrm>
            <a:off x="630001" y="1640459"/>
            <a:ext cx="1002042" cy="1270001"/>
          </a:xfrm>
          <a:prstGeom prst="rect">
            <a:avLst/>
          </a:prstGeom>
          <a:solidFill>
            <a:srgbClr val="FFFFFF"/>
          </a:solidFill>
          <a:ln w="12700">
            <a:miter lim="400000"/>
          </a:ln>
        </p:spPr>
        <p:txBody>
          <a:bodyPr lIns="0" tIns="0" rIns="0" bIns="0" anchor="ctr"/>
          <a:lstStyle/>
          <a:p>
            <a:pPr lvl="0"/>
          </a:p>
        </p:txBody>
      </p:sp>
      <p:sp>
        <p:nvSpPr>
          <p:cNvPr id="265" name="Shape 265"/>
          <p:cNvSpPr/>
          <p:nvPr/>
        </p:nvSpPr>
        <p:spPr>
          <a:xfrm>
            <a:off x="73840" y="5989401"/>
            <a:ext cx="2114365" cy="304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300">
                <a:latin typeface="+mn-lt"/>
                <a:ea typeface="+mn-ea"/>
                <a:cs typeface="+mn-cs"/>
                <a:sym typeface="Helvetica"/>
              </a:defRPr>
            </a:lvl1pPr>
          </a:lstStyle>
          <a:p>
            <a:pPr lvl="0">
              <a:defRPr b="0" sz="1800"/>
            </a:pPr>
            <a:r>
              <a:rPr b="1" sz="1300"/>
              <a:t>Drosophila intestine cells</a:t>
            </a:r>
          </a:p>
        </p:txBody>
      </p:sp>
      <p:sp>
        <p:nvSpPr>
          <p:cNvPr id="266" name="Shape 266"/>
          <p:cNvSpPr/>
          <p:nvPr/>
        </p:nvSpPr>
        <p:spPr>
          <a:xfrm>
            <a:off x="2327707" y="6008251"/>
            <a:ext cx="2572985" cy="304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300">
                <a:latin typeface="+mn-lt"/>
                <a:ea typeface="+mn-ea"/>
                <a:cs typeface="+mn-cs"/>
                <a:sym typeface="Helvetica"/>
              </a:defRPr>
            </a:lvl1pPr>
          </a:lstStyle>
          <a:p>
            <a:pPr lvl="0">
              <a:defRPr b="0" sz="1800"/>
            </a:pPr>
            <a:r>
              <a:rPr b="1" sz="1300"/>
              <a:t>Drosophila fat body (liver) cells</a:t>
            </a:r>
          </a:p>
        </p:txBody>
      </p:sp>
      <p:sp>
        <p:nvSpPr>
          <p:cNvPr id="267" name="Shape 267"/>
          <p:cNvSpPr/>
          <p:nvPr/>
        </p:nvSpPr>
        <p:spPr>
          <a:xfrm>
            <a:off x="2218870" y="1582420"/>
            <a:ext cx="1270001" cy="1270001"/>
          </a:xfrm>
          <a:prstGeom prst="rect">
            <a:avLst/>
          </a:prstGeom>
          <a:solidFill>
            <a:srgbClr val="FFFFFF"/>
          </a:solidFill>
          <a:ln w="12700">
            <a:miter lim="400000"/>
          </a:ln>
        </p:spPr>
        <p:txBody>
          <a:bodyPr lIns="0" tIns="0" rIns="0" bIns="0" anchor="ctr"/>
          <a:lstStyle/>
          <a:p>
            <a:pPr lvl="0"/>
          </a:p>
        </p:txBody>
      </p:sp>
      <p:sp>
        <p:nvSpPr>
          <p:cNvPr id="268" name="Shape 268"/>
          <p:cNvSpPr/>
          <p:nvPr/>
        </p:nvSpPr>
        <p:spPr>
          <a:xfrm>
            <a:off x="6200871" y="6913837"/>
            <a:ext cx="6849791" cy="622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3400">
                <a:latin typeface="+mn-lt"/>
                <a:ea typeface="+mn-ea"/>
                <a:cs typeface="+mn-cs"/>
                <a:sym typeface="Helvetica"/>
              </a:defRPr>
            </a:lvl1pPr>
          </a:lstStyle>
          <a:p>
            <a:pPr lvl="0">
              <a:defRPr b="0" sz="1800"/>
            </a:pPr>
            <a:r>
              <a:rPr b="1" sz="3400"/>
              <a:t>Use TAP-tag mass spectrometry </a:t>
            </a:r>
          </a:p>
        </p:txBody>
      </p:sp>
      <p:pic>
        <p:nvPicPr>
          <p:cNvPr id="269" name="pasted-image.png"/>
          <p:cNvPicPr/>
          <p:nvPr/>
        </p:nvPicPr>
        <p:blipFill>
          <a:blip r:embed="rId6">
            <a:extLst/>
          </a:blip>
          <a:stretch>
            <a:fillRect/>
          </a:stretch>
        </p:blipFill>
        <p:spPr>
          <a:xfrm>
            <a:off x="9226733" y="3798681"/>
            <a:ext cx="3554154" cy="1879601"/>
          </a:xfrm>
          <a:prstGeom prst="rect">
            <a:avLst/>
          </a:prstGeom>
          <a:ln w="12700">
            <a:miter lim="400000"/>
          </a:ln>
        </p:spPr>
      </p:pic>
      <p:sp>
        <p:nvSpPr>
          <p:cNvPr id="270" name="Shape 270"/>
          <p:cNvSpPr/>
          <p:nvPr/>
        </p:nvSpPr>
        <p:spPr>
          <a:xfrm>
            <a:off x="8214584" y="4469585"/>
            <a:ext cx="1002042" cy="1"/>
          </a:xfrm>
          <a:prstGeom prst="line">
            <a:avLst/>
          </a:prstGeom>
          <a:ln w="76200">
            <a:solidFill/>
            <a:miter lim="400000"/>
            <a:tailEnd type="triangle"/>
          </a:ln>
        </p:spPr>
        <p:txBody>
          <a:bodyPr lIns="0" tIns="0" rIns="0" bIns="0"/>
          <a:lstStyle/>
          <a:p>
            <a:pPr lvl="0" algn="l" defTabSz="457200">
              <a:defRPr sz="1200">
                <a:latin typeface="+mn-lt"/>
                <a:ea typeface="+mn-ea"/>
                <a:cs typeface="+mn-cs"/>
                <a:sym typeface="Helvetica"/>
              </a:defRPr>
            </a:pP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nvSpPr>
        <p:spPr>
          <a:xfrm>
            <a:off x="-20104" y="138061"/>
            <a:ext cx="13535017"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b="1" sz="4100">
                <a:solidFill>
                  <a:srgbClr val="FF40F6"/>
                </a:solidFill>
                <a:latin typeface="+mn-lt"/>
                <a:ea typeface="+mn-ea"/>
                <a:cs typeface="+mn-cs"/>
                <a:sym typeface="Helvetica"/>
              </a:rPr>
              <a:t>Aim 3</a:t>
            </a:r>
            <a:r>
              <a:rPr b="1" sz="4100">
                <a:solidFill>
                  <a:srgbClr val="FF40F6"/>
                </a:solidFill>
                <a:latin typeface="+mn-lt"/>
                <a:ea typeface="+mn-ea"/>
                <a:cs typeface="+mn-cs"/>
                <a:sym typeface="Helvetica"/>
              </a:rPr>
              <a:t>:</a:t>
            </a:r>
            <a:r>
              <a:rPr b="1" sz="2300">
                <a:solidFill>
                  <a:srgbClr val="FF40F6"/>
                </a:solidFill>
                <a:latin typeface="+mn-lt"/>
                <a:ea typeface="+mn-ea"/>
                <a:cs typeface="+mn-cs"/>
                <a:sym typeface="Helvetica"/>
              </a:rPr>
              <a:t> </a:t>
            </a:r>
            <a:r>
              <a:rPr b="1" sz="2100">
                <a:solidFill>
                  <a:srgbClr val="FF40F6"/>
                </a:solidFill>
                <a:latin typeface="+mn-lt"/>
                <a:ea typeface="+mn-ea"/>
                <a:cs typeface="+mn-cs"/>
                <a:sym typeface="Helvetica"/>
              </a:rPr>
              <a:t>Determine which glucose metabolism pathway components Ptp61F is dephosphorylating</a:t>
            </a:r>
            <a:r>
              <a:rPr b="1" sz="2300">
                <a:solidFill>
                  <a:srgbClr val="FF40F6"/>
                </a:solidFill>
                <a:latin typeface="+mn-lt"/>
                <a:ea typeface="+mn-ea"/>
                <a:cs typeface="+mn-cs"/>
                <a:sym typeface="Helvetica"/>
              </a:rPr>
              <a:t>.</a:t>
            </a:r>
          </a:p>
        </p:txBody>
      </p:sp>
      <p:sp>
        <p:nvSpPr>
          <p:cNvPr id="275" name="Shape 275"/>
          <p:cNvSpPr/>
          <p:nvPr/>
        </p:nvSpPr>
        <p:spPr>
          <a:xfrm>
            <a:off x="1710652" y="3783146"/>
            <a:ext cx="1215134" cy="680687"/>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76" name="Shape 276"/>
          <p:cNvSpPr/>
          <p:nvPr/>
        </p:nvSpPr>
        <p:spPr>
          <a:xfrm>
            <a:off x="7930570" y="3153089"/>
            <a:ext cx="302215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latin typeface="+mn-lt"/>
                <a:ea typeface="+mn-ea"/>
                <a:cs typeface="+mn-cs"/>
                <a:sym typeface="Helvetica"/>
              </a:defRPr>
            </a:lvl1pPr>
          </a:lstStyle>
          <a:p>
            <a:pPr lvl="0">
              <a:defRPr b="0" sz="1800"/>
            </a:pPr>
            <a:r>
              <a:rPr b="1" sz="4000"/>
              <a:t>NetPhos 2.0</a:t>
            </a:r>
          </a:p>
        </p:txBody>
      </p:sp>
      <p:pic>
        <p:nvPicPr>
          <p:cNvPr id="277" name="image13.png"/>
          <p:cNvPicPr/>
          <p:nvPr/>
        </p:nvPicPr>
        <p:blipFill>
          <a:blip r:embed="rId2">
            <a:extLst/>
          </a:blip>
          <a:stretch>
            <a:fillRect/>
          </a:stretch>
        </p:blipFill>
        <p:spPr>
          <a:xfrm>
            <a:off x="105796" y="1900523"/>
            <a:ext cx="6986115" cy="3560979"/>
          </a:xfrm>
          <a:prstGeom prst="rect">
            <a:avLst/>
          </a:prstGeom>
          <a:ln w="12700">
            <a:miter lim="400000"/>
          </a:ln>
        </p:spPr>
      </p:pic>
      <p:sp>
        <p:nvSpPr>
          <p:cNvPr id="278" name="Shape 278"/>
          <p:cNvSpPr/>
          <p:nvPr/>
        </p:nvSpPr>
        <p:spPr>
          <a:xfrm>
            <a:off x="4498064" y="1544913"/>
            <a:ext cx="2338011" cy="2158947"/>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70BF41"/>
            </a:solidFill>
            <a:miter lim="400000"/>
          </a:ln>
        </p:spPr>
        <p:txBody>
          <a:bodyPr lIns="0" tIns="0" rIns="0" bIns="0" anchor="ctr"/>
          <a:lstStyle/>
          <a:p>
            <a:pPr lvl="0">
              <a:defRPr sz="1200"/>
            </a:pPr>
          </a:p>
        </p:txBody>
      </p:sp>
      <p:sp>
        <p:nvSpPr>
          <p:cNvPr id="279" name="Shape 279"/>
          <p:cNvSpPr/>
          <p:nvPr/>
        </p:nvSpPr>
        <p:spPr>
          <a:xfrm>
            <a:off x="3277163" y="4109242"/>
            <a:ext cx="1946295" cy="160591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EC5D57"/>
            </a:solidFill>
            <a:miter lim="400000"/>
          </a:ln>
        </p:spPr>
        <p:txBody>
          <a:bodyPr lIns="0" tIns="0" rIns="0" bIns="0" anchor="ctr"/>
          <a:lstStyle/>
          <a:p>
            <a:pPr lvl="0">
              <a:defRPr sz="2400"/>
            </a:pPr>
          </a:p>
        </p:txBody>
      </p:sp>
      <p:sp>
        <p:nvSpPr>
          <p:cNvPr id="280" name="Shape 280"/>
          <p:cNvSpPr/>
          <p:nvPr/>
        </p:nvSpPr>
        <p:spPr>
          <a:xfrm>
            <a:off x="2834632" y="5686547"/>
            <a:ext cx="283135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200">
                <a:solidFill>
                  <a:srgbClr val="EC5D57"/>
                </a:solidFill>
                <a:latin typeface="+mn-lt"/>
                <a:ea typeface="+mn-ea"/>
                <a:cs typeface="+mn-cs"/>
                <a:sym typeface="Helvetica"/>
              </a:defRPr>
            </a:lvl1pPr>
          </a:lstStyle>
          <a:p>
            <a:pPr lvl="0">
              <a:defRPr b="0" sz="1800">
                <a:solidFill>
                  <a:srgbClr val="000000"/>
                </a:solidFill>
              </a:defRPr>
            </a:pPr>
            <a:r>
              <a:rPr b="1" sz="2200">
                <a:solidFill>
                  <a:srgbClr val="EC5D57"/>
                </a:solidFill>
              </a:rPr>
              <a:t>Glucose Metabolism</a:t>
            </a:r>
          </a:p>
        </p:txBody>
      </p:sp>
      <p:sp>
        <p:nvSpPr>
          <p:cNvPr id="281" name="Shape 281"/>
          <p:cNvSpPr/>
          <p:nvPr/>
        </p:nvSpPr>
        <p:spPr>
          <a:xfrm>
            <a:off x="5068400" y="3709249"/>
            <a:ext cx="2162245"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200">
                <a:solidFill>
                  <a:srgbClr val="70BF41"/>
                </a:solidFill>
                <a:latin typeface="+mn-lt"/>
                <a:ea typeface="+mn-ea"/>
                <a:cs typeface="+mn-cs"/>
                <a:sym typeface="Helvetica"/>
              </a:defRPr>
            </a:lvl1pPr>
          </a:lstStyle>
          <a:p>
            <a:pPr lvl="0">
              <a:defRPr b="0" sz="1800">
                <a:solidFill>
                  <a:srgbClr val="000000"/>
                </a:solidFill>
              </a:defRPr>
            </a:pPr>
            <a:r>
              <a:rPr b="1" sz="2200">
                <a:solidFill>
                  <a:srgbClr val="70BF41"/>
                </a:solidFill>
              </a:rPr>
              <a:t>Immune Response</a:t>
            </a:r>
          </a:p>
        </p:txBody>
      </p:sp>
      <p:pic>
        <p:nvPicPr>
          <p:cNvPr id="282" name="pasted-image.png"/>
          <p:cNvPicPr/>
          <p:nvPr/>
        </p:nvPicPr>
        <p:blipFill>
          <a:blip r:embed="rId3">
            <a:extLst/>
          </a:blip>
          <a:stretch>
            <a:fillRect/>
          </a:stretch>
        </p:blipFill>
        <p:spPr>
          <a:xfrm>
            <a:off x="301978" y="6840188"/>
            <a:ext cx="5718431" cy="2569280"/>
          </a:xfrm>
          <a:prstGeom prst="rect">
            <a:avLst/>
          </a:prstGeom>
          <a:ln w="12700">
            <a:miter lim="400000"/>
          </a:ln>
        </p:spPr>
      </p:pic>
      <p:sp>
        <p:nvSpPr>
          <p:cNvPr id="283" name="Shape 283"/>
          <p:cNvSpPr/>
          <p:nvPr/>
        </p:nvSpPr>
        <p:spPr>
          <a:xfrm>
            <a:off x="2552025" y="5858316"/>
            <a:ext cx="8507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C82506"/>
                </a:solidFill>
                <a:latin typeface="+mn-lt"/>
                <a:ea typeface="+mn-ea"/>
                <a:cs typeface="+mn-cs"/>
                <a:sym typeface="Helvetica"/>
              </a:defRPr>
            </a:lvl1pPr>
          </a:lstStyle>
          <a:p>
            <a:pPr lvl="0">
              <a:defRPr b="0" sz="1800">
                <a:solidFill>
                  <a:srgbClr val="000000"/>
                </a:solidFill>
              </a:defRPr>
            </a:pPr>
            <a:r>
              <a:rPr b="1" sz="3600">
                <a:solidFill>
                  <a:srgbClr val="C82506"/>
                </a:solidFill>
              </a:rPr>
              <a:t>InR</a:t>
            </a:r>
          </a:p>
        </p:txBody>
      </p:sp>
      <p:sp>
        <p:nvSpPr>
          <p:cNvPr id="284" name="Shape 284"/>
          <p:cNvSpPr/>
          <p:nvPr/>
        </p:nvSpPr>
        <p:spPr>
          <a:xfrm>
            <a:off x="1642343" y="6571198"/>
            <a:ext cx="303770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solidFill>
                  <a:srgbClr val="C82506"/>
                </a:solidFill>
                <a:latin typeface="+mn-lt"/>
                <a:ea typeface="+mn-ea"/>
                <a:cs typeface="+mn-cs"/>
                <a:sym typeface="Helvetica"/>
              </a:defRPr>
            </a:lvl1pPr>
          </a:lstStyle>
          <a:p>
            <a:pPr lvl="0">
              <a:defRPr b="0" sz="1800">
                <a:solidFill>
                  <a:srgbClr val="000000"/>
                </a:solidFill>
              </a:defRPr>
            </a:pPr>
            <a:r>
              <a:rPr b="1" sz="1700">
                <a:solidFill>
                  <a:srgbClr val="C82506"/>
                </a:solidFill>
              </a:rPr>
              <a:t>28 Tyr phosphorylation sites</a:t>
            </a:r>
          </a:p>
        </p:txBody>
      </p:sp>
      <p:pic>
        <p:nvPicPr>
          <p:cNvPr id="285" name="pasted-image.png"/>
          <p:cNvPicPr/>
          <p:nvPr/>
        </p:nvPicPr>
        <p:blipFill>
          <a:blip r:embed="rId4">
            <a:extLst/>
          </a:blip>
          <a:stretch>
            <a:fillRect/>
          </a:stretch>
        </p:blipFill>
        <p:spPr>
          <a:xfrm>
            <a:off x="6046151" y="6902830"/>
            <a:ext cx="5646778" cy="2443997"/>
          </a:xfrm>
          <a:prstGeom prst="rect">
            <a:avLst/>
          </a:prstGeom>
          <a:ln w="12700">
            <a:miter lim="400000"/>
          </a:ln>
        </p:spPr>
      </p:pic>
      <p:sp>
        <p:nvSpPr>
          <p:cNvPr id="286" name="Shape 286"/>
          <p:cNvSpPr/>
          <p:nvPr/>
        </p:nvSpPr>
        <p:spPr>
          <a:xfrm>
            <a:off x="8490193" y="5858316"/>
            <a:ext cx="138432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C82506"/>
                </a:solidFill>
                <a:latin typeface="+mn-lt"/>
                <a:ea typeface="+mn-ea"/>
                <a:cs typeface="+mn-cs"/>
                <a:sym typeface="Helvetica"/>
              </a:defRPr>
            </a:lvl1pPr>
          </a:lstStyle>
          <a:p>
            <a:pPr lvl="0">
              <a:defRPr b="0" sz="1800">
                <a:solidFill>
                  <a:srgbClr val="000000"/>
                </a:solidFill>
              </a:defRPr>
            </a:pPr>
            <a:r>
              <a:rPr b="1" sz="3600">
                <a:solidFill>
                  <a:srgbClr val="C82506"/>
                </a:solidFill>
              </a:rPr>
              <a:t>Chico</a:t>
            </a:r>
          </a:p>
        </p:txBody>
      </p:sp>
      <p:sp>
        <p:nvSpPr>
          <p:cNvPr id="287" name="Shape 287"/>
          <p:cNvSpPr/>
          <p:nvPr/>
        </p:nvSpPr>
        <p:spPr>
          <a:xfrm>
            <a:off x="7669409" y="6571198"/>
            <a:ext cx="3025894"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700">
                <a:solidFill>
                  <a:srgbClr val="C82506"/>
                </a:solidFill>
                <a:latin typeface="+mn-lt"/>
                <a:ea typeface="+mn-ea"/>
                <a:cs typeface="+mn-cs"/>
                <a:sym typeface="Helvetica"/>
              </a:defRPr>
            </a:lvl1pPr>
          </a:lstStyle>
          <a:p>
            <a:pPr lvl="0">
              <a:defRPr b="0" sz="1800">
                <a:solidFill>
                  <a:srgbClr val="000000"/>
                </a:solidFill>
              </a:defRPr>
            </a:pPr>
            <a:r>
              <a:rPr b="1" sz="1700">
                <a:solidFill>
                  <a:srgbClr val="C82506"/>
                </a:solidFill>
              </a:rPr>
              <a:t>11 Tyr phosphorylation sites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20104" y="138061"/>
            <a:ext cx="13535017" cy="723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b="1" sz="4100">
                <a:solidFill>
                  <a:srgbClr val="FF40F6"/>
                </a:solidFill>
                <a:latin typeface="+mn-lt"/>
                <a:ea typeface="+mn-ea"/>
                <a:cs typeface="+mn-cs"/>
                <a:sym typeface="Helvetica"/>
              </a:rPr>
              <a:t>Aim 3</a:t>
            </a:r>
            <a:r>
              <a:rPr b="1" sz="4100">
                <a:solidFill>
                  <a:srgbClr val="FF40F6"/>
                </a:solidFill>
                <a:latin typeface="+mn-lt"/>
                <a:ea typeface="+mn-ea"/>
                <a:cs typeface="+mn-cs"/>
                <a:sym typeface="Helvetica"/>
              </a:rPr>
              <a:t>:</a:t>
            </a:r>
            <a:r>
              <a:rPr b="1" sz="2300">
                <a:solidFill>
                  <a:srgbClr val="FF40F6"/>
                </a:solidFill>
                <a:latin typeface="+mn-lt"/>
                <a:ea typeface="+mn-ea"/>
                <a:cs typeface="+mn-cs"/>
                <a:sym typeface="Helvetica"/>
              </a:rPr>
              <a:t> </a:t>
            </a:r>
            <a:r>
              <a:rPr b="1" sz="2100">
                <a:solidFill>
                  <a:srgbClr val="FF40F6"/>
                </a:solidFill>
                <a:latin typeface="+mn-lt"/>
                <a:ea typeface="+mn-ea"/>
                <a:cs typeface="+mn-cs"/>
                <a:sym typeface="Helvetica"/>
              </a:rPr>
              <a:t>Determine which glucose metabolism pathway components Ptp61F is dephosphorylating</a:t>
            </a:r>
            <a:r>
              <a:rPr b="1" sz="2300">
                <a:solidFill>
                  <a:srgbClr val="FF40F6"/>
                </a:solidFill>
                <a:latin typeface="+mn-lt"/>
                <a:ea typeface="+mn-ea"/>
                <a:cs typeface="+mn-cs"/>
                <a:sym typeface="Helvetica"/>
              </a:rPr>
              <a:t>.</a:t>
            </a:r>
          </a:p>
        </p:txBody>
      </p:sp>
      <p:sp>
        <p:nvSpPr>
          <p:cNvPr id="290" name="Shape 290"/>
          <p:cNvSpPr/>
          <p:nvPr/>
        </p:nvSpPr>
        <p:spPr>
          <a:xfrm>
            <a:off x="377494" y="2074540"/>
            <a:ext cx="1264035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b="1" sz="2500">
                <a:latin typeface="+mn-lt"/>
                <a:ea typeface="+mn-ea"/>
                <a:cs typeface="+mn-cs"/>
                <a:sym typeface="Helvetica"/>
              </a:rPr>
              <a:t>Mutate sites </a:t>
            </a:r>
            <a:r>
              <a:rPr b="1" sz="2500" u="sng">
                <a:latin typeface="+mn-lt"/>
                <a:ea typeface="+mn-ea"/>
                <a:cs typeface="+mn-cs"/>
                <a:sym typeface="Helvetica"/>
              </a:rPr>
              <a:t>in vivo</a:t>
            </a:r>
            <a:r>
              <a:rPr b="1" sz="2500">
                <a:latin typeface="+mn-lt"/>
                <a:ea typeface="+mn-ea"/>
                <a:cs typeface="+mn-cs"/>
                <a:sym typeface="Helvetica"/>
              </a:rPr>
              <a:t> to see if Ptp61F interaction results in mis-regulation of glucose</a:t>
            </a:r>
          </a:p>
        </p:txBody>
      </p:sp>
      <p:sp>
        <p:nvSpPr>
          <p:cNvPr id="291" name="Shape 291"/>
          <p:cNvSpPr/>
          <p:nvPr/>
        </p:nvSpPr>
        <p:spPr>
          <a:xfrm>
            <a:off x="93901" y="6118407"/>
            <a:ext cx="12569783" cy="596901"/>
          </a:xfrm>
          <a:prstGeom prst="rect">
            <a:avLst/>
          </a:prstGeom>
          <a:solidFill>
            <a:srgbClr val="00882B"/>
          </a:solidFill>
          <a:ln w="25400">
            <a:solidFill>
              <a:srgbClr val="00631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3100">
                <a:solidFill>
                  <a:srgbClr val="FFFFFF"/>
                </a:solidFill>
                <a:latin typeface="+mn-lt"/>
                <a:ea typeface="+mn-ea"/>
                <a:cs typeface="+mn-cs"/>
                <a:sym typeface="Helvetica"/>
              </a:defRPr>
            </a:lvl1pPr>
          </a:lstStyle>
          <a:p>
            <a:pPr lvl="0">
              <a:defRPr b="0" sz="1800">
                <a:solidFill>
                  <a:srgbClr val="000000"/>
                </a:solidFill>
              </a:defRPr>
            </a:pPr>
            <a:r>
              <a:rPr b="1" sz="3100">
                <a:solidFill>
                  <a:srgbClr val="FFFFFF"/>
                </a:solidFill>
              </a:rPr>
              <a:t>Ptp61F dephosphorylation of Chico vital for glucose metabolism</a:t>
            </a:r>
          </a:p>
        </p:txBody>
      </p:sp>
      <p:sp>
        <p:nvSpPr>
          <p:cNvPr id="292" name="Shape 292"/>
          <p:cNvSpPr/>
          <p:nvPr/>
        </p:nvSpPr>
        <p:spPr>
          <a:xfrm>
            <a:off x="5305591" y="3878938"/>
            <a:ext cx="1316411" cy="1"/>
          </a:xfrm>
          <a:prstGeom prst="line">
            <a:avLst/>
          </a:prstGeom>
          <a:ln w="762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93" name="Shape 293"/>
          <p:cNvSpPr/>
          <p:nvPr/>
        </p:nvSpPr>
        <p:spPr>
          <a:xfrm>
            <a:off x="311138" y="3717125"/>
            <a:ext cx="4609691"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294" name="Shape 294"/>
          <p:cNvSpPr/>
          <p:nvPr/>
        </p:nvSpPr>
        <p:spPr>
          <a:xfrm>
            <a:off x="1276738" y="3420428"/>
            <a:ext cx="762094" cy="644510"/>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95" name="Shape 295"/>
          <p:cNvSpPr/>
          <p:nvPr/>
        </p:nvSpPr>
        <p:spPr>
          <a:xfrm>
            <a:off x="554233" y="3374743"/>
            <a:ext cx="579122" cy="644510"/>
          </a:xfrm>
          <a:prstGeom prst="roundRect">
            <a:avLst>
              <a:gd name="adj" fmla="val 32895"/>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296" name="Shape 296"/>
          <p:cNvSpPr/>
          <p:nvPr/>
        </p:nvSpPr>
        <p:spPr>
          <a:xfrm>
            <a:off x="1871291" y="3508618"/>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297" name="Shape 297"/>
          <p:cNvSpPr/>
          <p:nvPr/>
        </p:nvSpPr>
        <p:spPr>
          <a:xfrm>
            <a:off x="2648690" y="3508618"/>
            <a:ext cx="371117"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298" name="Shape 298"/>
          <p:cNvSpPr/>
          <p:nvPr/>
        </p:nvSpPr>
        <p:spPr>
          <a:xfrm>
            <a:off x="2826113" y="3534176"/>
            <a:ext cx="371117"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299" name="Shape 299"/>
          <p:cNvSpPr/>
          <p:nvPr/>
        </p:nvSpPr>
        <p:spPr>
          <a:xfrm>
            <a:off x="2430425" y="3534176"/>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0" name="Shape 300"/>
          <p:cNvSpPr/>
          <p:nvPr/>
        </p:nvSpPr>
        <p:spPr>
          <a:xfrm>
            <a:off x="2989559" y="3534176"/>
            <a:ext cx="371117"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1" name="Shape 301"/>
          <p:cNvSpPr/>
          <p:nvPr/>
        </p:nvSpPr>
        <p:spPr>
          <a:xfrm>
            <a:off x="4016262" y="3483059"/>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2" name="Shape 302"/>
          <p:cNvSpPr/>
          <p:nvPr/>
        </p:nvSpPr>
        <p:spPr>
          <a:xfrm>
            <a:off x="3783107" y="3483059"/>
            <a:ext cx="371117"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3" name="Shape 303"/>
          <p:cNvSpPr/>
          <p:nvPr/>
        </p:nvSpPr>
        <p:spPr>
          <a:xfrm>
            <a:off x="3565798" y="3483059"/>
            <a:ext cx="371117"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4" name="Shape 304"/>
          <p:cNvSpPr/>
          <p:nvPr/>
        </p:nvSpPr>
        <p:spPr>
          <a:xfrm>
            <a:off x="2086428" y="3508618"/>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5" name="Shape 305"/>
          <p:cNvSpPr/>
          <p:nvPr/>
        </p:nvSpPr>
        <p:spPr>
          <a:xfrm>
            <a:off x="2373375" y="3508618"/>
            <a:ext cx="371117"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06" name="Shape 306"/>
          <p:cNvSpPr/>
          <p:nvPr/>
        </p:nvSpPr>
        <p:spPr>
          <a:xfrm>
            <a:off x="4183793" y="3962531"/>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07" name="Shape 307"/>
          <p:cNvSpPr/>
          <p:nvPr/>
        </p:nvSpPr>
        <p:spPr>
          <a:xfrm>
            <a:off x="4135608" y="4077875"/>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08" name="Shape 308"/>
          <p:cNvSpPr/>
          <p:nvPr/>
        </p:nvSpPr>
        <p:spPr>
          <a:xfrm flipV="1">
            <a:off x="4284158" y="3771117"/>
            <a:ext cx="1" cy="215901"/>
          </a:xfrm>
          <a:prstGeom prst="line">
            <a:avLst/>
          </a:prstGeom>
          <a:ln w="25400">
            <a:solidFill>
              <a:srgbClr val="0365C0"/>
            </a:solidFill>
          </a:ln>
          <a:effectLst>
            <a:outerShdw sx="100000" sy="100000" kx="0" ky="0" algn="b" rotWithShape="0" blurRad="38100" dist="25400" dir="5400000">
              <a:srgbClr val="000000">
                <a:alpha val="50000"/>
              </a:srgbClr>
            </a:outerShdw>
          </a:effectLst>
        </p:spPr>
        <p:txBody>
          <a:bodyPr lIns="45718" tIns="45718" rIns="45718" bIns="45718"/>
          <a:lstStyle/>
          <a:p>
            <a:pPr lvl="0" algn="l" defTabSz="457200">
              <a:defRPr sz="1200">
                <a:latin typeface="+mn-lt"/>
                <a:ea typeface="+mn-ea"/>
                <a:cs typeface="+mn-cs"/>
                <a:sym typeface="Helvetica"/>
              </a:defRPr>
            </a:pPr>
          </a:p>
        </p:txBody>
      </p:sp>
      <p:sp>
        <p:nvSpPr>
          <p:cNvPr id="309" name="Shape 309"/>
          <p:cNvSpPr/>
          <p:nvPr/>
        </p:nvSpPr>
        <p:spPr>
          <a:xfrm>
            <a:off x="3831292" y="3893142"/>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10" name="Shape 310"/>
          <p:cNvSpPr/>
          <p:nvPr/>
        </p:nvSpPr>
        <p:spPr>
          <a:xfrm>
            <a:off x="3783107" y="4008485"/>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11" name="Shape 311"/>
          <p:cNvSpPr/>
          <p:nvPr/>
        </p:nvSpPr>
        <p:spPr>
          <a:xfrm>
            <a:off x="3541731" y="3900244"/>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12" name="Shape 312"/>
          <p:cNvSpPr/>
          <p:nvPr/>
        </p:nvSpPr>
        <p:spPr>
          <a:xfrm>
            <a:off x="3493546" y="4015587"/>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13" name="Shape 313"/>
          <p:cNvSpPr/>
          <p:nvPr/>
        </p:nvSpPr>
        <p:spPr>
          <a:xfrm>
            <a:off x="3018849" y="3884183"/>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14" name="Shape 314"/>
          <p:cNvSpPr/>
          <p:nvPr/>
        </p:nvSpPr>
        <p:spPr>
          <a:xfrm>
            <a:off x="2970664" y="3999526"/>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15" name="Shape 315"/>
          <p:cNvSpPr/>
          <p:nvPr/>
        </p:nvSpPr>
        <p:spPr>
          <a:xfrm>
            <a:off x="2802047" y="3884183"/>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16" name="Shape 316"/>
          <p:cNvSpPr/>
          <p:nvPr/>
        </p:nvSpPr>
        <p:spPr>
          <a:xfrm>
            <a:off x="2753861" y="3999526"/>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17" name="Shape 317"/>
          <p:cNvSpPr/>
          <p:nvPr/>
        </p:nvSpPr>
        <p:spPr>
          <a:xfrm>
            <a:off x="2625921" y="3878938"/>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18" name="Shape 318"/>
          <p:cNvSpPr/>
          <p:nvPr/>
        </p:nvSpPr>
        <p:spPr>
          <a:xfrm>
            <a:off x="2577735" y="3994282"/>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19" name="Shape 319"/>
          <p:cNvSpPr/>
          <p:nvPr/>
        </p:nvSpPr>
        <p:spPr>
          <a:xfrm>
            <a:off x="2232731" y="3879067"/>
            <a:ext cx="419249"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20" name="Shape 320"/>
          <p:cNvSpPr/>
          <p:nvPr/>
        </p:nvSpPr>
        <p:spPr>
          <a:xfrm>
            <a:off x="2184545" y="3994411"/>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21" name="Shape 321"/>
          <p:cNvSpPr/>
          <p:nvPr/>
        </p:nvSpPr>
        <p:spPr>
          <a:xfrm>
            <a:off x="1850123" y="4082463"/>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22" name="Shape 322"/>
          <p:cNvSpPr/>
          <p:nvPr/>
        </p:nvSpPr>
        <p:spPr>
          <a:xfrm>
            <a:off x="1801938" y="4197806"/>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23" name="Shape 323"/>
          <p:cNvSpPr/>
          <p:nvPr/>
        </p:nvSpPr>
        <p:spPr>
          <a:xfrm>
            <a:off x="9666134" y="3130891"/>
            <a:ext cx="2474611" cy="2186406"/>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
        <p:nvSpPr>
          <p:cNvPr id="324" name="Shape 324"/>
          <p:cNvSpPr/>
          <p:nvPr/>
        </p:nvSpPr>
        <p:spPr>
          <a:xfrm>
            <a:off x="10355712" y="4130811"/>
            <a:ext cx="149237" cy="1170753"/>
          </a:xfrm>
          <a:prstGeom prst="rect">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p:spPr>
        <p:txBody>
          <a:bodyPr lIns="0" tIns="0" rIns="0" bIns="0" anchor="ctr"/>
          <a:lstStyle/>
          <a:p>
            <a:pPr lvl="0">
              <a:defRPr>
                <a:solidFill>
                  <a:srgbClr val="FFFFFF"/>
                </a:solidFill>
              </a:defRPr>
            </a:pPr>
          </a:p>
        </p:txBody>
      </p:sp>
      <p:sp>
        <p:nvSpPr>
          <p:cNvPr id="325" name="Shape 325"/>
          <p:cNvSpPr/>
          <p:nvPr/>
        </p:nvSpPr>
        <p:spPr>
          <a:xfrm>
            <a:off x="11014137" y="3285083"/>
            <a:ext cx="149238" cy="2016481"/>
          </a:xfrm>
          <a:prstGeom prst="rect">
            <a:avLst/>
          </a:prstGeom>
          <a:gradFill>
            <a:gsLst>
              <a:gs pos="0">
                <a:srgbClr val="7A31A9"/>
              </a:gs>
              <a:gs pos="100000">
                <a:srgbClr val="C9A2F0"/>
              </a:gs>
            </a:gsLst>
            <a:lin ang="162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a:solidFill>
                  <a:srgbClr val="FFFFFF"/>
                </a:solidFill>
              </a:defRPr>
            </a:pPr>
          </a:p>
        </p:txBody>
      </p:sp>
      <p:sp>
        <p:nvSpPr>
          <p:cNvPr id="326" name="Shape 326"/>
          <p:cNvSpPr/>
          <p:nvPr/>
        </p:nvSpPr>
        <p:spPr>
          <a:xfrm>
            <a:off x="11266922" y="5329308"/>
            <a:ext cx="334542"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solidFill>
                  <a:srgbClr val="0365C0"/>
                </a:solidFill>
                <a:latin typeface="+mn-lt"/>
                <a:ea typeface="+mn-ea"/>
                <a:cs typeface="+mn-cs"/>
                <a:sym typeface="Helvetica"/>
              </a:defRPr>
            </a:lvl1pPr>
          </a:lstStyle>
          <a:p>
            <a:pPr lvl="0">
              <a:defRPr b="0" sz="1800">
                <a:solidFill>
                  <a:srgbClr val="000000"/>
                </a:solidFill>
              </a:defRPr>
            </a:pPr>
            <a:r>
              <a:rPr b="1" sz="2600">
                <a:solidFill>
                  <a:srgbClr val="0365C0"/>
                </a:solidFill>
              </a:rPr>
              <a:t>P</a:t>
            </a:r>
          </a:p>
        </p:txBody>
      </p:sp>
      <p:sp>
        <p:nvSpPr>
          <p:cNvPr id="327" name="Shape 327"/>
          <p:cNvSpPr/>
          <p:nvPr/>
        </p:nvSpPr>
        <p:spPr>
          <a:xfrm>
            <a:off x="11176382" y="5382655"/>
            <a:ext cx="515621" cy="41701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28" name="Shape 328"/>
          <p:cNvSpPr/>
          <p:nvPr/>
        </p:nvSpPr>
        <p:spPr>
          <a:xfrm>
            <a:off x="10826529" y="5331031"/>
            <a:ext cx="30713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rgbClr val="0365C0"/>
                </a:solidFill>
                <a:latin typeface="+mn-lt"/>
                <a:ea typeface="+mn-ea"/>
                <a:cs typeface="+mn-cs"/>
                <a:sym typeface="Helvetica"/>
              </a:defRPr>
            </a:lvl1pPr>
          </a:lstStyle>
          <a:p>
            <a:pPr lvl="0">
              <a:defRPr b="0" sz="1800">
                <a:solidFill>
                  <a:srgbClr val="000000"/>
                </a:solidFill>
              </a:defRPr>
            </a:pPr>
            <a:r>
              <a:rPr b="1" sz="2600">
                <a:solidFill>
                  <a:srgbClr val="0365C0"/>
                </a:solidFill>
              </a:rPr>
              <a:t>+</a:t>
            </a:r>
          </a:p>
        </p:txBody>
      </p:sp>
      <p:sp>
        <p:nvSpPr>
          <p:cNvPr id="329" name="Shape 329"/>
          <p:cNvSpPr/>
          <p:nvPr/>
        </p:nvSpPr>
        <p:spPr>
          <a:xfrm>
            <a:off x="10089877" y="5324220"/>
            <a:ext cx="627659"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latin typeface="+mn-lt"/>
                <a:ea typeface="+mn-ea"/>
                <a:cs typeface="+mn-cs"/>
                <a:sym typeface="Helvetica"/>
              </a:defRPr>
            </a:lvl1pPr>
          </a:lstStyle>
          <a:p>
            <a:pPr lvl="0">
              <a:defRPr b="0" sz="1800"/>
            </a:pPr>
            <a:r>
              <a:rPr b="1" sz="2600"/>
              <a:t>WT</a:t>
            </a:r>
          </a:p>
        </p:txBody>
      </p:sp>
      <p:sp>
        <p:nvSpPr>
          <p:cNvPr id="330" name="Shape 330"/>
          <p:cNvSpPr/>
          <p:nvPr/>
        </p:nvSpPr>
        <p:spPr>
          <a:xfrm>
            <a:off x="8062089" y="3719908"/>
            <a:ext cx="1511961"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600">
                <a:latin typeface="+mn-lt"/>
                <a:ea typeface="+mn-ea"/>
                <a:cs typeface="+mn-cs"/>
                <a:sym typeface="Helvetica"/>
              </a:defRPr>
            </a:lvl1pPr>
          </a:lstStyle>
          <a:p>
            <a:pPr lvl="0">
              <a:defRPr b="0" sz="1800"/>
            </a:pPr>
            <a:r>
              <a:rPr b="1" sz="2600"/>
              <a:t>Glucose levels</a:t>
            </a:r>
          </a:p>
        </p:txBody>
      </p:sp>
      <p:sp>
        <p:nvSpPr>
          <p:cNvPr id="331" name="Shape 331"/>
          <p:cNvSpPr/>
          <p:nvPr/>
        </p:nvSpPr>
        <p:spPr>
          <a:xfrm>
            <a:off x="353164" y="2818774"/>
            <a:ext cx="1384326"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C82506"/>
                </a:solidFill>
                <a:latin typeface="+mn-lt"/>
                <a:ea typeface="+mn-ea"/>
                <a:cs typeface="+mn-cs"/>
                <a:sym typeface="Helvetica"/>
              </a:defRPr>
            </a:lvl1pPr>
          </a:lstStyle>
          <a:p>
            <a:pPr lvl="0">
              <a:defRPr b="0" sz="1800">
                <a:solidFill>
                  <a:srgbClr val="000000"/>
                </a:solidFill>
              </a:defRPr>
            </a:pPr>
            <a:r>
              <a:rPr b="1" sz="3600">
                <a:solidFill>
                  <a:srgbClr val="C82506"/>
                </a:solidFill>
              </a:rPr>
              <a:t>Chico</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5" name="pasted-image.png"/>
          <p:cNvPicPr/>
          <p:nvPr/>
        </p:nvPicPr>
        <p:blipFill>
          <a:blip r:embed="rId4">
            <a:extLst/>
          </a:blip>
          <a:stretch>
            <a:fillRect/>
          </a:stretch>
        </p:blipFill>
        <p:spPr>
          <a:xfrm>
            <a:off x="4778047" y="2632226"/>
            <a:ext cx="3064435" cy="2366711"/>
          </a:xfrm>
          <a:prstGeom prst="rect">
            <a:avLst/>
          </a:prstGeom>
          <a:ln w="12700">
            <a:miter lim="400000"/>
          </a:ln>
        </p:spPr>
      </p:pic>
      <p:sp>
        <p:nvSpPr>
          <p:cNvPr id="336" name="Shape 336"/>
          <p:cNvSpPr/>
          <p:nvPr>
            <p:ph type="title" idx="4294967295"/>
          </p:nvPr>
        </p:nvSpPr>
        <p:spPr>
          <a:xfrm>
            <a:off x="167124" y="124882"/>
            <a:ext cx="12670552" cy="1424585"/>
          </a:xfrm>
          <a:prstGeom prst="rect">
            <a:avLst/>
          </a:prstGeom>
        </p:spPr>
        <p:txBody>
          <a:bodyPr/>
          <a:lstStyle/>
          <a:p>
            <a:pPr lvl="0" algn="l" defTabSz="308457">
              <a:defRPr sz="1800"/>
            </a:pPr>
            <a:r>
              <a:rPr b="1" sz="4720">
                <a:latin typeface="+mn-lt"/>
                <a:ea typeface="+mn-ea"/>
                <a:cs typeface="+mn-cs"/>
                <a:sym typeface="Helvetica"/>
              </a:rPr>
              <a:t>Expected results with </a:t>
            </a:r>
            <a:r>
              <a:rPr b="1" i="1" sz="4720">
                <a:latin typeface="+mn-lt"/>
                <a:ea typeface="+mn-ea"/>
                <a:cs typeface="+mn-cs"/>
                <a:sym typeface="Helvetica"/>
              </a:rPr>
              <a:t>Ptp61F </a:t>
            </a:r>
            <a:r>
              <a:rPr b="1" sz="4720">
                <a:latin typeface="+mn-lt"/>
                <a:ea typeface="+mn-ea"/>
                <a:cs typeface="+mn-cs"/>
                <a:sym typeface="Helvetica"/>
              </a:rPr>
              <a:t>mutant</a:t>
            </a:r>
            <a:endParaRPr b="1" sz="4720">
              <a:latin typeface="+mn-lt"/>
              <a:ea typeface="+mn-ea"/>
              <a:cs typeface="+mn-cs"/>
              <a:sym typeface="Helvetica"/>
            </a:endParaRPr>
          </a:p>
        </p:txBody>
      </p:sp>
      <p:sp>
        <p:nvSpPr>
          <p:cNvPr id="337" name="Shape 337"/>
          <p:cNvSpPr/>
          <p:nvPr/>
        </p:nvSpPr>
        <p:spPr>
          <a:xfrm>
            <a:off x="880972" y="1648305"/>
            <a:ext cx="1132234"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900">
                <a:latin typeface="+mn-lt"/>
                <a:ea typeface="+mn-ea"/>
                <a:cs typeface="+mn-cs"/>
                <a:sym typeface="Helvetica"/>
              </a:defRPr>
            </a:lvl1pPr>
          </a:lstStyle>
          <a:p>
            <a:pPr lvl="0">
              <a:defRPr b="0" sz="1800"/>
            </a:pPr>
            <a:r>
              <a:rPr b="1" sz="2900"/>
              <a:t>Dock</a:t>
            </a:r>
          </a:p>
        </p:txBody>
      </p:sp>
      <p:sp>
        <p:nvSpPr>
          <p:cNvPr id="338" name="Shape 338"/>
          <p:cNvSpPr/>
          <p:nvPr/>
        </p:nvSpPr>
        <p:spPr>
          <a:xfrm>
            <a:off x="654245" y="1659586"/>
            <a:ext cx="5794795" cy="571501"/>
          </a:xfrm>
          <a:prstGeom prst="roundRect">
            <a:avLst>
              <a:gd name="adj" fmla="val 40985"/>
            </a:avLst>
          </a:prstGeom>
          <a:ln w="139700">
            <a:solidFill/>
            <a:miter lim="400000"/>
          </a:ln>
        </p:spPr>
        <p:txBody>
          <a:bodyPr lIns="0" tIns="0" rIns="0" bIns="0" anchor="ctr"/>
          <a:lstStyle/>
          <a:p>
            <a:pPr lvl="0">
              <a:defRPr sz="1900"/>
            </a:pPr>
          </a:p>
        </p:txBody>
      </p:sp>
      <p:sp>
        <p:nvSpPr>
          <p:cNvPr id="339" name="Shape 339"/>
          <p:cNvSpPr/>
          <p:nvPr/>
        </p:nvSpPr>
        <p:spPr>
          <a:xfrm>
            <a:off x="243135" y="3780813"/>
            <a:ext cx="3064434"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b="1" i="1" sz="2000">
                <a:latin typeface="+mn-lt"/>
                <a:ea typeface="+mn-ea"/>
                <a:cs typeface="+mn-cs"/>
                <a:sym typeface="Helvetica"/>
              </a:rPr>
              <a:t>Dock</a:t>
            </a:r>
            <a:r>
              <a:rPr b="1" sz="2000">
                <a:latin typeface="+mn-lt"/>
                <a:ea typeface="+mn-ea"/>
                <a:cs typeface="+mn-cs"/>
                <a:sym typeface="Helvetica"/>
              </a:rPr>
              <a:t> was mis-regulated in </a:t>
            </a:r>
            <a:r>
              <a:rPr b="1" i="1" sz="2000">
                <a:latin typeface="+mn-lt"/>
                <a:ea typeface="+mn-ea"/>
                <a:cs typeface="+mn-cs"/>
                <a:sym typeface="Helvetica"/>
              </a:rPr>
              <a:t>Ptp61F </a:t>
            </a:r>
            <a:r>
              <a:rPr b="1" sz="2000">
                <a:latin typeface="+mn-lt"/>
                <a:ea typeface="+mn-ea"/>
                <a:cs typeface="+mn-cs"/>
                <a:sym typeface="Helvetica"/>
              </a:rPr>
              <a:t>mutant </a:t>
            </a:r>
          </a:p>
        </p:txBody>
      </p:sp>
      <p:sp>
        <p:nvSpPr>
          <p:cNvPr id="340" name="Shape 340"/>
          <p:cNvSpPr/>
          <p:nvPr/>
        </p:nvSpPr>
        <p:spPr>
          <a:xfrm>
            <a:off x="3425278" y="4136413"/>
            <a:ext cx="1233836" cy="1"/>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341" name="Shape 341"/>
          <p:cNvSpPr/>
          <p:nvPr/>
        </p:nvSpPr>
        <p:spPr>
          <a:xfrm>
            <a:off x="5179785" y="5028928"/>
            <a:ext cx="5253661"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mn-lt"/>
                <a:ea typeface="+mn-ea"/>
                <a:cs typeface="+mn-cs"/>
                <a:sym typeface="Helvetica"/>
              </a:defRPr>
            </a:lvl1pPr>
          </a:lstStyle>
          <a:p>
            <a:pPr lvl="0">
              <a:defRPr b="0" sz="1800"/>
            </a:pPr>
            <a:r>
              <a:rPr b="1" sz="2000"/>
              <a:t>Instead of mass-spec used STRING to identify potential interacting protein</a:t>
            </a:r>
          </a:p>
        </p:txBody>
      </p:sp>
      <p:sp>
        <p:nvSpPr>
          <p:cNvPr id="342" name="Shape 342"/>
          <p:cNvSpPr/>
          <p:nvPr/>
        </p:nvSpPr>
        <p:spPr>
          <a:xfrm>
            <a:off x="4718824" y="3987267"/>
            <a:ext cx="1017930" cy="668295"/>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14300">
            <a:solidFill>
              <a:srgbClr val="70BF41"/>
            </a:solidFill>
            <a:miter lim="400000"/>
          </a:ln>
        </p:spPr>
        <p:txBody>
          <a:bodyPr lIns="0" tIns="0" rIns="0" bIns="0" anchor="ctr"/>
          <a:lstStyle/>
          <a:p>
            <a:pPr lvl="0">
              <a:defRPr sz="2400"/>
            </a:pPr>
          </a:p>
        </p:txBody>
      </p:sp>
      <p:pic>
        <p:nvPicPr>
          <p:cNvPr id="343" name="pasted-image.png"/>
          <p:cNvPicPr/>
          <p:nvPr/>
        </p:nvPicPr>
        <p:blipFill>
          <a:blip r:embed="rId5">
            <a:extLst/>
          </a:blip>
          <a:stretch>
            <a:fillRect/>
          </a:stretch>
        </p:blipFill>
        <p:spPr>
          <a:xfrm>
            <a:off x="8378997" y="2681952"/>
            <a:ext cx="2869691" cy="2267259"/>
          </a:xfrm>
          <a:prstGeom prst="rect">
            <a:avLst/>
          </a:prstGeom>
          <a:ln w="12700">
            <a:miter lim="400000"/>
          </a:ln>
        </p:spPr>
      </p:pic>
      <p:sp>
        <p:nvSpPr>
          <p:cNvPr id="344" name="Shape 344"/>
          <p:cNvSpPr/>
          <p:nvPr/>
        </p:nvSpPr>
        <p:spPr>
          <a:xfrm>
            <a:off x="8018567" y="3987267"/>
            <a:ext cx="1017930" cy="668295"/>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14300">
            <a:solidFill>
              <a:srgbClr val="70BF41"/>
            </a:solidFill>
            <a:miter lim="400000"/>
          </a:ln>
        </p:spPr>
        <p:txBody>
          <a:bodyPr lIns="0" tIns="0" rIns="0" bIns="0" anchor="ctr"/>
          <a:lstStyle/>
          <a:p>
            <a:pPr lvl="0">
              <a:defRPr sz="2400"/>
            </a:pPr>
          </a:p>
        </p:txBody>
      </p:sp>
      <p:sp>
        <p:nvSpPr>
          <p:cNvPr id="345" name="Shape 345"/>
          <p:cNvSpPr/>
          <p:nvPr/>
        </p:nvSpPr>
        <p:spPr>
          <a:xfrm>
            <a:off x="10780100" y="5111478"/>
            <a:ext cx="1157878" cy="5461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900">
                <a:latin typeface="+mn-lt"/>
                <a:ea typeface="+mn-ea"/>
                <a:cs typeface="+mn-cs"/>
                <a:sym typeface="Helvetica"/>
              </a:defRPr>
            </a:lvl1pPr>
          </a:lstStyle>
          <a:p>
            <a:pPr lvl="0">
              <a:defRPr b="0" sz="1800"/>
            </a:pPr>
            <a:r>
              <a:rPr b="1" sz="2900"/>
              <a:t>[Atk1]</a:t>
            </a:r>
          </a:p>
        </p:txBody>
      </p:sp>
      <p:sp>
        <p:nvSpPr>
          <p:cNvPr id="346" name="Shape 346"/>
          <p:cNvSpPr/>
          <p:nvPr/>
        </p:nvSpPr>
        <p:spPr>
          <a:xfrm>
            <a:off x="12492149" y="4532423"/>
            <a:ext cx="2" cy="2440713"/>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347" name="Shape 347"/>
          <p:cNvSpPr/>
          <p:nvPr/>
        </p:nvSpPr>
        <p:spPr>
          <a:xfrm>
            <a:off x="11948021" y="4567585"/>
            <a:ext cx="579122" cy="2"/>
          </a:xfrm>
          <a:prstGeom prst="line">
            <a:avLst/>
          </a:prstGeom>
          <a:ln w="152400">
            <a:solidFill/>
            <a:miter lim="400000"/>
          </a:ln>
        </p:spPr>
        <p:txBody>
          <a:bodyPr lIns="0" tIns="0" rIns="0" bIns="0"/>
          <a:lstStyle/>
          <a:p>
            <a:pPr lvl="0" algn="l" defTabSz="457200">
              <a:defRPr sz="1200">
                <a:latin typeface="+mn-lt"/>
                <a:ea typeface="+mn-ea"/>
                <a:cs typeface="+mn-cs"/>
                <a:sym typeface="Helvetica"/>
              </a:defRPr>
            </a:pPr>
          </a:p>
        </p:txBody>
      </p:sp>
      <p:sp>
        <p:nvSpPr>
          <p:cNvPr id="348" name="Shape 348"/>
          <p:cNvSpPr/>
          <p:nvPr/>
        </p:nvSpPr>
        <p:spPr>
          <a:xfrm>
            <a:off x="10561684" y="5074798"/>
            <a:ext cx="1594711" cy="619462"/>
          </a:xfrm>
          <a:prstGeom prst="roundRect">
            <a:avLst>
              <a:gd name="adj" fmla="val 25021"/>
            </a:avLst>
          </a:prstGeom>
          <a:ln w="139700">
            <a:solidFill/>
            <a:miter lim="400000"/>
          </a:ln>
        </p:spPr>
        <p:txBody>
          <a:bodyPr lIns="0" tIns="0" rIns="0" bIns="0" anchor="ctr"/>
          <a:lstStyle/>
          <a:p>
            <a:pPr lvl="0">
              <a:defRPr sz="1900"/>
            </a:pPr>
          </a:p>
        </p:txBody>
      </p:sp>
      <p:sp>
        <p:nvSpPr>
          <p:cNvPr id="349" name="Shape 349"/>
          <p:cNvSpPr/>
          <p:nvPr/>
        </p:nvSpPr>
        <p:spPr>
          <a:xfrm>
            <a:off x="6684317" y="8629599"/>
            <a:ext cx="5253661"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mn-lt"/>
                <a:ea typeface="+mn-ea"/>
                <a:cs typeface="+mn-cs"/>
                <a:sym typeface="Helvetica"/>
              </a:defRPr>
            </a:lvl1pPr>
          </a:lstStyle>
          <a:p>
            <a:pPr lvl="0">
              <a:defRPr b="0" sz="1800"/>
            </a:pPr>
            <a:r>
              <a:rPr b="1" sz="2000"/>
              <a:t>Input Atk1 into NetPhos 2.0 to find tyrosine phosphorylation sites</a:t>
            </a:r>
          </a:p>
        </p:txBody>
      </p:sp>
      <p:sp>
        <p:nvSpPr>
          <p:cNvPr id="350" name="Shape 350"/>
          <p:cNvSpPr/>
          <p:nvPr/>
        </p:nvSpPr>
        <p:spPr>
          <a:xfrm>
            <a:off x="2052505" y="1729436"/>
            <a:ext cx="391302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200"/>
            </a:lvl1pPr>
          </a:lstStyle>
          <a:p>
            <a:pPr lvl="0">
              <a:defRPr sz="1800"/>
            </a:pPr>
            <a:r>
              <a:rPr sz="2200"/>
              <a:t>[GO: insulin receptor binding] </a:t>
            </a:r>
          </a:p>
        </p:txBody>
      </p:sp>
      <p:pic>
        <p:nvPicPr>
          <p:cNvPr id="351" name="pasted-image.png"/>
          <p:cNvPicPr/>
          <p:nvPr/>
        </p:nvPicPr>
        <p:blipFill>
          <a:blip r:embed="rId6">
            <a:extLst/>
          </a:blip>
          <a:stretch>
            <a:fillRect/>
          </a:stretch>
        </p:blipFill>
        <p:spPr>
          <a:xfrm>
            <a:off x="6753121" y="6362449"/>
            <a:ext cx="5116053" cy="2267259"/>
          </a:xfrm>
          <a:prstGeom prst="rect">
            <a:avLst/>
          </a:prstGeom>
          <a:ln w="12700">
            <a:miter lim="400000"/>
          </a:ln>
        </p:spPr>
      </p:pic>
      <p:sp>
        <p:nvSpPr>
          <p:cNvPr id="352" name="Shape 352"/>
          <p:cNvSpPr/>
          <p:nvPr/>
        </p:nvSpPr>
        <p:spPr>
          <a:xfrm rot="16200000">
            <a:off x="9664069" y="7739426"/>
            <a:ext cx="1134987" cy="77229"/>
          </a:xfrm>
          <a:prstGeom prst="roundRect">
            <a:avLst>
              <a:gd name="adj" fmla="val 50000"/>
            </a:avLst>
          </a:prstGeom>
          <a:ln w="38100">
            <a:solidFill>
              <a:srgbClr val="C82506"/>
            </a:solidFill>
            <a:miter lim="400000"/>
          </a:ln>
        </p:spPr>
        <p:txBody>
          <a:bodyPr lIns="0" tIns="0" rIns="0" bIns="0" anchor="ctr"/>
          <a:lstStyle/>
          <a:p>
            <a:pPr lvl="0">
              <a:defRPr sz="1900"/>
            </a:pPr>
          </a:p>
        </p:txBody>
      </p:sp>
      <p:sp>
        <p:nvSpPr>
          <p:cNvPr id="353" name="Shape 353"/>
          <p:cNvSpPr/>
          <p:nvPr/>
        </p:nvSpPr>
        <p:spPr>
          <a:xfrm rot="16200000">
            <a:off x="9758022" y="7942959"/>
            <a:ext cx="744496" cy="77229"/>
          </a:xfrm>
          <a:prstGeom prst="roundRect">
            <a:avLst>
              <a:gd name="adj" fmla="val 50000"/>
            </a:avLst>
          </a:prstGeom>
          <a:ln w="38100">
            <a:solidFill>
              <a:srgbClr val="C82506"/>
            </a:solidFill>
            <a:miter lim="400000"/>
          </a:ln>
        </p:spPr>
        <p:txBody>
          <a:bodyPr lIns="0" tIns="0" rIns="0" bIns="0" anchor="ctr"/>
          <a:lstStyle/>
          <a:p>
            <a:pPr lvl="0">
              <a:defRPr sz="1900"/>
            </a:pPr>
          </a:p>
        </p:txBody>
      </p:sp>
      <p:sp>
        <p:nvSpPr>
          <p:cNvPr id="354" name="Shape 354"/>
          <p:cNvSpPr/>
          <p:nvPr/>
        </p:nvSpPr>
        <p:spPr>
          <a:xfrm rot="16200000">
            <a:off x="9480591" y="7739426"/>
            <a:ext cx="1134988" cy="77229"/>
          </a:xfrm>
          <a:prstGeom prst="roundRect">
            <a:avLst>
              <a:gd name="adj" fmla="val 50000"/>
            </a:avLst>
          </a:prstGeom>
          <a:ln w="38100">
            <a:solidFill>
              <a:srgbClr val="C82506"/>
            </a:solidFill>
            <a:miter lim="400000"/>
          </a:ln>
        </p:spPr>
        <p:txBody>
          <a:bodyPr lIns="0" tIns="0" rIns="0" bIns="0" anchor="ctr"/>
          <a:lstStyle/>
          <a:p>
            <a:pPr lvl="0">
              <a:defRPr sz="1900"/>
            </a:pPr>
          </a:p>
        </p:txBody>
      </p:sp>
      <p:sp>
        <p:nvSpPr>
          <p:cNvPr id="355" name="Shape 355"/>
          <p:cNvSpPr/>
          <p:nvPr/>
        </p:nvSpPr>
        <p:spPr>
          <a:xfrm rot="16200000">
            <a:off x="9107651" y="7888502"/>
            <a:ext cx="874694" cy="77229"/>
          </a:xfrm>
          <a:prstGeom prst="roundRect">
            <a:avLst>
              <a:gd name="adj" fmla="val 50000"/>
            </a:avLst>
          </a:prstGeom>
          <a:ln w="38100">
            <a:solidFill>
              <a:srgbClr val="C82506"/>
            </a:solidFill>
            <a:miter lim="400000"/>
          </a:ln>
        </p:spPr>
        <p:txBody>
          <a:bodyPr lIns="0" tIns="0" rIns="0" bIns="0" anchor="ctr"/>
          <a:lstStyle/>
          <a:p>
            <a:pPr lvl="0">
              <a:defRPr sz="1900"/>
            </a:pPr>
          </a:p>
        </p:txBody>
      </p:sp>
      <p:sp>
        <p:nvSpPr>
          <p:cNvPr id="356" name="Shape 356"/>
          <p:cNvSpPr/>
          <p:nvPr/>
        </p:nvSpPr>
        <p:spPr>
          <a:xfrm rot="16200000">
            <a:off x="10425369" y="7701001"/>
            <a:ext cx="1134987" cy="77229"/>
          </a:xfrm>
          <a:prstGeom prst="roundRect">
            <a:avLst>
              <a:gd name="adj" fmla="val 50000"/>
            </a:avLst>
          </a:prstGeom>
          <a:ln w="38100">
            <a:solidFill>
              <a:srgbClr val="C82506"/>
            </a:solidFill>
            <a:miter lim="400000"/>
          </a:ln>
        </p:spPr>
        <p:txBody>
          <a:bodyPr lIns="0" tIns="0" rIns="0" bIns="0" anchor="ctr"/>
          <a:lstStyle/>
          <a:p>
            <a:pPr lvl="0">
              <a:defRPr sz="1900"/>
            </a:pPr>
          </a:p>
        </p:txBody>
      </p:sp>
      <p:sp>
        <p:nvSpPr>
          <p:cNvPr id="357" name="Shape 357"/>
          <p:cNvSpPr/>
          <p:nvPr/>
        </p:nvSpPr>
        <p:spPr>
          <a:xfrm>
            <a:off x="9424279" y="7005253"/>
            <a:ext cx="241438"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800">
                <a:solidFill>
                  <a:srgbClr val="C82506"/>
                </a:solidFill>
                <a:latin typeface="+mn-lt"/>
                <a:ea typeface="+mn-ea"/>
                <a:cs typeface="+mn-cs"/>
                <a:sym typeface="Helvetica"/>
              </a:defRPr>
            </a:lvl1pPr>
          </a:lstStyle>
          <a:p>
            <a:pPr lvl="0">
              <a:defRPr b="0">
                <a:solidFill>
                  <a:srgbClr val="000000"/>
                </a:solidFill>
              </a:defRPr>
            </a:pPr>
            <a:r>
              <a:rPr b="1">
                <a:solidFill>
                  <a:srgbClr val="C82506"/>
                </a:solidFill>
              </a:rPr>
              <a:t>1</a:t>
            </a:r>
          </a:p>
        </p:txBody>
      </p:sp>
      <p:sp>
        <p:nvSpPr>
          <p:cNvPr id="358" name="Shape 358"/>
          <p:cNvSpPr/>
          <p:nvPr/>
        </p:nvSpPr>
        <p:spPr>
          <a:xfrm>
            <a:off x="9873467" y="6827292"/>
            <a:ext cx="241437"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800">
                <a:solidFill>
                  <a:srgbClr val="C82506"/>
                </a:solidFill>
                <a:latin typeface="+mn-lt"/>
                <a:ea typeface="+mn-ea"/>
                <a:cs typeface="+mn-cs"/>
                <a:sym typeface="Helvetica"/>
              </a:defRPr>
            </a:lvl1pPr>
          </a:lstStyle>
          <a:p>
            <a:pPr lvl="0">
              <a:defRPr b="0">
                <a:solidFill>
                  <a:srgbClr val="000000"/>
                </a:solidFill>
              </a:defRPr>
            </a:pPr>
            <a:r>
              <a:rPr b="1">
                <a:solidFill>
                  <a:srgbClr val="C82506"/>
                </a:solidFill>
              </a:rPr>
              <a:t>2</a:t>
            </a:r>
          </a:p>
        </p:txBody>
      </p:sp>
      <p:sp>
        <p:nvSpPr>
          <p:cNvPr id="359" name="Shape 359"/>
          <p:cNvSpPr/>
          <p:nvPr/>
        </p:nvSpPr>
        <p:spPr>
          <a:xfrm>
            <a:off x="10019105" y="6827292"/>
            <a:ext cx="241437"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800">
                <a:solidFill>
                  <a:srgbClr val="C82506"/>
                </a:solidFill>
                <a:latin typeface="+mn-lt"/>
                <a:ea typeface="+mn-ea"/>
                <a:cs typeface="+mn-cs"/>
                <a:sym typeface="Helvetica"/>
              </a:defRPr>
            </a:lvl1pPr>
          </a:lstStyle>
          <a:p>
            <a:pPr lvl="0">
              <a:defRPr b="0">
                <a:solidFill>
                  <a:srgbClr val="000000"/>
                </a:solidFill>
              </a:defRPr>
            </a:pPr>
            <a:r>
              <a:rPr b="1">
                <a:solidFill>
                  <a:srgbClr val="C82506"/>
                </a:solidFill>
              </a:rPr>
              <a:t>3</a:t>
            </a:r>
          </a:p>
        </p:txBody>
      </p:sp>
      <p:sp>
        <p:nvSpPr>
          <p:cNvPr id="360" name="Shape 360"/>
          <p:cNvSpPr/>
          <p:nvPr/>
        </p:nvSpPr>
        <p:spPr>
          <a:xfrm>
            <a:off x="10164137" y="6827292"/>
            <a:ext cx="241438"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800">
                <a:solidFill>
                  <a:srgbClr val="C82506"/>
                </a:solidFill>
                <a:latin typeface="+mn-lt"/>
                <a:ea typeface="+mn-ea"/>
                <a:cs typeface="+mn-cs"/>
                <a:sym typeface="Helvetica"/>
              </a:defRPr>
            </a:lvl1pPr>
          </a:lstStyle>
          <a:p>
            <a:pPr lvl="0">
              <a:defRPr b="0">
                <a:solidFill>
                  <a:srgbClr val="000000"/>
                </a:solidFill>
              </a:defRPr>
            </a:pPr>
            <a:r>
              <a:rPr b="1">
                <a:solidFill>
                  <a:srgbClr val="C82506"/>
                </a:solidFill>
              </a:rPr>
              <a:t>4</a:t>
            </a:r>
          </a:p>
        </p:txBody>
      </p:sp>
      <p:sp>
        <p:nvSpPr>
          <p:cNvPr id="361" name="Shape 361"/>
          <p:cNvSpPr/>
          <p:nvPr/>
        </p:nvSpPr>
        <p:spPr>
          <a:xfrm>
            <a:off x="10872144" y="6827292"/>
            <a:ext cx="241438" cy="381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1800">
                <a:solidFill>
                  <a:srgbClr val="C82506"/>
                </a:solidFill>
                <a:latin typeface="+mn-lt"/>
                <a:ea typeface="+mn-ea"/>
                <a:cs typeface="+mn-cs"/>
                <a:sym typeface="Helvetica"/>
              </a:defRPr>
            </a:lvl1pPr>
          </a:lstStyle>
          <a:p>
            <a:pPr lvl="0">
              <a:defRPr b="0">
                <a:solidFill>
                  <a:srgbClr val="000000"/>
                </a:solidFill>
              </a:defRPr>
            </a:pPr>
            <a:r>
              <a:rPr b="1">
                <a:solidFill>
                  <a:srgbClr val="C82506"/>
                </a:solidFill>
              </a:rPr>
              <a:t>5</a:t>
            </a:r>
          </a:p>
        </p:txBody>
      </p:sp>
      <p:sp>
        <p:nvSpPr>
          <p:cNvPr id="362" name="Shape 362"/>
          <p:cNvSpPr/>
          <p:nvPr/>
        </p:nvSpPr>
        <p:spPr>
          <a:xfrm flipH="1">
            <a:off x="5316325" y="7496078"/>
            <a:ext cx="1233836" cy="1"/>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363" name="Shape 363"/>
          <p:cNvSpPr/>
          <p:nvPr/>
        </p:nvSpPr>
        <p:spPr>
          <a:xfrm>
            <a:off x="311138" y="7582781"/>
            <a:ext cx="4609691"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364" name="Shape 364"/>
          <p:cNvSpPr/>
          <p:nvPr/>
        </p:nvSpPr>
        <p:spPr>
          <a:xfrm>
            <a:off x="4451155" y="7199250"/>
            <a:ext cx="520206" cy="767062"/>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365" name="Shape 365"/>
          <p:cNvSpPr/>
          <p:nvPr/>
        </p:nvSpPr>
        <p:spPr>
          <a:xfrm>
            <a:off x="2159917" y="7263451"/>
            <a:ext cx="1860687" cy="644511"/>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366" name="Shape 366"/>
          <p:cNvSpPr/>
          <p:nvPr/>
        </p:nvSpPr>
        <p:spPr>
          <a:xfrm>
            <a:off x="1172383" y="7263451"/>
            <a:ext cx="579122" cy="644511"/>
          </a:xfrm>
          <a:prstGeom prst="roundRect">
            <a:avLst>
              <a:gd name="adj" fmla="val 32895"/>
            </a:avLst>
          </a:prstGeom>
          <a:blipFill>
            <a:blip r:embed="rId7"/>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367" name="Shape 367"/>
          <p:cNvSpPr/>
          <p:nvPr/>
        </p:nvSpPr>
        <p:spPr>
          <a:xfrm>
            <a:off x="4525699" y="7374274"/>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68" name="Shape 368"/>
          <p:cNvSpPr/>
          <p:nvPr/>
        </p:nvSpPr>
        <p:spPr>
          <a:xfrm>
            <a:off x="2904701" y="7374274"/>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69" name="Shape 369"/>
          <p:cNvSpPr/>
          <p:nvPr/>
        </p:nvSpPr>
        <p:spPr>
          <a:xfrm>
            <a:off x="3144848" y="7374274"/>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70" name="Shape 370"/>
          <p:cNvSpPr/>
          <p:nvPr/>
        </p:nvSpPr>
        <p:spPr>
          <a:xfrm>
            <a:off x="3371142" y="7374274"/>
            <a:ext cx="371117"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71" name="Shape 371"/>
          <p:cNvSpPr/>
          <p:nvPr/>
        </p:nvSpPr>
        <p:spPr>
          <a:xfrm>
            <a:off x="2266526" y="7374274"/>
            <a:ext cx="371118" cy="417014"/>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72" name="Shape 372"/>
          <p:cNvSpPr/>
          <p:nvPr/>
        </p:nvSpPr>
        <p:spPr>
          <a:xfrm>
            <a:off x="126987" y="8049083"/>
            <a:ext cx="5253661"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mn-lt"/>
                <a:ea typeface="+mn-ea"/>
                <a:cs typeface="+mn-cs"/>
                <a:sym typeface="Helvetica"/>
              </a:defRPr>
            </a:lvl1pPr>
          </a:lstStyle>
          <a:p>
            <a:pPr lvl="0">
              <a:defRPr b="0" sz="1800"/>
            </a:pPr>
            <a:r>
              <a:rPr b="1" sz="2000"/>
              <a:t>Atk1 tyrosine phosphorylation sites</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Shape 376"/>
          <p:cNvSpPr/>
          <p:nvPr>
            <p:ph type="title" idx="4294967295"/>
          </p:nvPr>
        </p:nvSpPr>
        <p:spPr>
          <a:xfrm>
            <a:off x="167124" y="124882"/>
            <a:ext cx="12670552" cy="1424585"/>
          </a:xfrm>
          <a:prstGeom prst="rect">
            <a:avLst/>
          </a:prstGeom>
        </p:spPr>
        <p:txBody>
          <a:bodyPr/>
          <a:lstStyle/>
          <a:p>
            <a:pPr lvl="0" algn="l" defTabSz="308457">
              <a:defRPr sz="1800"/>
            </a:pPr>
            <a:r>
              <a:rPr b="1" sz="4720">
                <a:latin typeface="+mn-lt"/>
                <a:ea typeface="+mn-ea"/>
                <a:cs typeface="+mn-cs"/>
                <a:sym typeface="Helvetica"/>
              </a:rPr>
              <a:t>Expected results with </a:t>
            </a:r>
            <a:r>
              <a:rPr b="1" i="1" sz="4720">
                <a:latin typeface="+mn-lt"/>
                <a:ea typeface="+mn-ea"/>
                <a:cs typeface="+mn-cs"/>
                <a:sym typeface="Helvetica"/>
              </a:rPr>
              <a:t>Ptp61F </a:t>
            </a:r>
            <a:r>
              <a:rPr b="1" sz="4720">
                <a:latin typeface="+mn-lt"/>
                <a:ea typeface="+mn-ea"/>
                <a:cs typeface="+mn-cs"/>
                <a:sym typeface="Helvetica"/>
              </a:rPr>
              <a:t>mutant</a:t>
            </a:r>
            <a:endParaRPr b="1" sz="4720">
              <a:latin typeface="+mn-lt"/>
              <a:ea typeface="+mn-ea"/>
              <a:cs typeface="+mn-cs"/>
              <a:sym typeface="Helvetica"/>
            </a:endParaRPr>
          </a:p>
        </p:txBody>
      </p:sp>
      <p:sp>
        <p:nvSpPr>
          <p:cNvPr id="377" name="Shape 377"/>
          <p:cNvSpPr/>
          <p:nvPr/>
        </p:nvSpPr>
        <p:spPr>
          <a:xfrm>
            <a:off x="5878424" y="3586514"/>
            <a:ext cx="1233836" cy="1"/>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378" name="Shape 378"/>
          <p:cNvSpPr/>
          <p:nvPr/>
        </p:nvSpPr>
        <p:spPr>
          <a:xfrm>
            <a:off x="548205" y="3586514"/>
            <a:ext cx="4609691"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379" name="Shape 379"/>
          <p:cNvSpPr/>
          <p:nvPr/>
        </p:nvSpPr>
        <p:spPr>
          <a:xfrm>
            <a:off x="4688221" y="3202983"/>
            <a:ext cx="520206" cy="767062"/>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380" name="Shape 380"/>
          <p:cNvSpPr/>
          <p:nvPr/>
        </p:nvSpPr>
        <p:spPr>
          <a:xfrm>
            <a:off x="2396983" y="3267185"/>
            <a:ext cx="1860687" cy="644510"/>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381" name="Shape 381"/>
          <p:cNvSpPr/>
          <p:nvPr/>
        </p:nvSpPr>
        <p:spPr>
          <a:xfrm>
            <a:off x="1409449" y="3267185"/>
            <a:ext cx="579123" cy="644510"/>
          </a:xfrm>
          <a:prstGeom prst="roundRect">
            <a:avLst>
              <a:gd name="adj" fmla="val 32895"/>
            </a:avLst>
          </a:prstGeom>
          <a:blipFill>
            <a:blip r:embed="rId2"/>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382" name="Shape 382"/>
          <p:cNvSpPr/>
          <p:nvPr/>
        </p:nvSpPr>
        <p:spPr>
          <a:xfrm>
            <a:off x="4762766" y="3378008"/>
            <a:ext cx="371117"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83" name="Shape 383"/>
          <p:cNvSpPr/>
          <p:nvPr/>
        </p:nvSpPr>
        <p:spPr>
          <a:xfrm>
            <a:off x="3141768" y="3378008"/>
            <a:ext cx="371118"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84" name="Shape 384"/>
          <p:cNvSpPr/>
          <p:nvPr/>
        </p:nvSpPr>
        <p:spPr>
          <a:xfrm>
            <a:off x="3381915" y="3378008"/>
            <a:ext cx="371117"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85" name="Shape 385"/>
          <p:cNvSpPr/>
          <p:nvPr/>
        </p:nvSpPr>
        <p:spPr>
          <a:xfrm>
            <a:off x="3608208" y="3378008"/>
            <a:ext cx="371118"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86" name="Shape 386"/>
          <p:cNvSpPr/>
          <p:nvPr/>
        </p:nvSpPr>
        <p:spPr>
          <a:xfrm>
            <a:off x="2503593" y="3378008"/>
            <a:ext cx="371118" cy="417013"/>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C82506"/>
            </a:solidFill>
            <a:miter lim="400000"/>
          </a:ln>
        </p:spPr>
        <p:txBody>
          <a:bodyPr lIns="0" tIns="0" rIns="0" bIns="0" anchor="ctr"/>
          <a:lstStyle/>
          <a:p>
            <a:pPr lvl="0">
              <a:defRPr sz="2400"/>
            </a:pPr>
          </a:p>
        </p:txBody>
      </p:sp>
      <p:sp>
        <p:nvSpPr>
          <p:cNvPr id="387" name="Shape 387"/>
          <p:cNvSpPr/>
          <p:nvPr/>
        </p:nvSpPr>
        <p:spPr>
          <a:xfrm>
            <a:off x="62321" y="4879168"/>
            <a:ext cx="5253662"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atin typeface="+mn-lt"/>
                <a:ea typeface="+mn-ea"/>
                <a:cs typeface="+mn-cs"/>
                <a:sym typeface="Helvetica"/>
              </a:defRPr>
            </a:lvl1pPr>
          </a:lstStyle>
          <a:p>
            <a:pPr lvl="0">
              <a:defRPr b="0" sz="1800"/>
            </a:pPr>
            <a:r>
              <a:rPr b="1" sz="2000"/>
              <a:t>Atk1 tyrosine phosphorylation sites</a:t>
            </a:r>
          </a:p>
        </p:txBody>
      </p:sp>
      <p:sp>
        <p:nvSpPr>
          <p:cNvPr id="388" name="Shape 388"/>
          <p:cNvSpPr/>
          <p:nvPr/>
        </p:nvSpPr>
        <p:spPr>
          <a:xfrm>
            <a:off x="9386302" y="2656757"/>
            <a:ext cx="2474610" cy="2186407"/>
          </a:xfrm>
          <a:prstGeom prst="rect">
            <a:avLst/>
          </a:prstGeom>
          <a:solidFill>
            <a:srgbClr val="FFFFFF"/>
          </a:solidFill>
          <a:ln w="25400">
            <a:solidFill>
              <a:srgbClr val="0365C0"/>
            </a:solidFill>
          </a:ln>
          <a:effectLst>
            <a:outerShdw sx="100000" sy="100000" kx="0" ky="0" algn="b" rotWithShape="0" blurRad="38100" dist="25400" dir="5400000">
              <a:srgbClr val="000000">
                <a:alpha val="50000"/>
              </a:srgbClr>
            </a:outerShdw>
          </a:effectLst>
        </p:spPr>
        <p:txBody>
          <a:bodyPr lIns="0" tIns="0" rIns="0" bIns="0" anchor="ctr"/>
          <a:lstStyle/>
          <a:p>
            <a:pPr lvl="0"/>
          </a:p>
        </p:txBody>
      </p:sp>
      <p:sp>
        <p:nvSpPr>
          <p:cNvPr id="389" name="Shape 389"/>
          <p:cNvSpPr/>
          <p:nvPr/>
        </p:nvSpPr>
        <p:spPr>
          <a:xfrm>
            <a:off x="10075879" y="3656677"/>
            <a:ext cx="149238" cy="1170754"/>
          </a:xfrm>
          <a:prstGeom prst="rect">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p:spPr>
        <p:txBody>
          <a:bodyPr lIns="0" tIns="0" rIns="0" bIns="0" anchor="ctr"/>
          <a:lstStyle/>
          <a:p>
            <a:pPr lvl="0">
              <a:defRPr>
                <a:solidFill>
                  <a:srgbClr val="FFFFFF"/>
                </a:solidFill>
              </a:defRPr>
            </a:pPr>
          </a:p>
        </p:txBody>
      </p:sp>
      <p:sp>
        <p:nvSpPr>
          <p:cNvPr id="390" name="Shape 390"/>
          <p:cNvSpPr/>
          <p:nvPr/>
        </p:nvSpPr>
        <p:spPr>
          <a:xfrm>
            <a:off x="10734305" y="2810950"/>
            <a:ext cx="149237" cy="2016481"/>
          </a:xfrm>
          <a:prstGeom prst="rect">
            <a:avLst/>
          </a:prstGeom>
          <a:gradFill>
            <a:gsLst>
              <a:gs pos="0">
                <a:srgbClr val="7A31A9"/>
              </a:gs>
              <a:gs pos="100000">
                <a:srgbClr val="C9A2F0"/>
              </a:gs>
            </a:gsLst>
            <a:lin ang="162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a:solidFill>
                  <a:srgbClr val="FFFFFF"/>
                </a:solidFill>
              </a:defRPr>
            </a:pPr>
          </a:p>
        </p:txBody>
      </p:sp>
      <p:sp>
        <p:nvSpPr>
          <p:cNvPr id="391" name="Shape 391"/>
          <p:cNvSpPr/>
          <p:nvPr/>
        </p:nvSpPr>
        <p:spPr>
          <a:xfrm>
            <a:off x="10987089" y="4855174"/>
            <a:ext cx="334542"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solidFill>
                  <a:srgbClr val="0365C0"/>
                </a:solidFill>
                <a:latin typeface="+mn-lt"/>
                <a:ea typeface="+mn-ea"/>
                <a:cs typeface="+mn-cs"/>
                <a:sym typeface="Helvetica"/>
              </a:defRPr>
            </a:lvl1pPr>
          </a:lstStyle>
          <a:p>
            <a:pPr lvl="0">
              <a:defRPr b="0" sz="1800">
                <a:solidFill>
                  <a:srgbClr val="000000"/>
                </a:solidFill>
              </a:defRPr>
            </a:pPr>
            <a:r>
              <a:rPr b="1" sz="2600">
                <a:solidFill>
                  <a:srgbClr val="0365C0"/>
                </a:solidFill>
              </a:rPr>
              <a:t>P</a:t>
            </a:r>
          </a:p>
        </p:txBody>
      </p:sp>
      <p:sp>
        <p:nvSpPr>
          <p:cNvPr id="392" name="Shape 392"/>
          <p:cNvSpPr/>
          <p:nvPr/>
        </p:nvSpPr>
        <p:spPr>
          <a:xfrm>
            <a:off x="10896550" y="4908521"/>
            <a:ext cx="515621" cy="4170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93" name="Shape 393"/>
          <p:cNvSpPr/>
          <p:nvPr/>
        </p:nvSpPr>
        <p:spPr>
          <a:xfrm>
            <a:off x="10546696" y="4856897"/>
            <a:ext cx="307133"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solidFill>
                  <a:srgbClr val="0365C0"/>
                </a:solidFill>
                <a:latin typeface="+mn-lt"/>
                <a:ea typeface="+mn-ea"/>
                <a:cs typeface="+mn-cs"/>
                <a:sym typeface="Helvetica"/>
              </a:defRPr>
            </a:lvl1pPr>
          </a:lstStyle>
          <a:p>
            <a:pPr lvl="0">
              <a:defRPr b="0" sz="1800">
                <a:solidFill>
                  <a:srgbClr val="000000"/>
                </a:solidFill>
              </a:defRPr>
            </a:pPr>
            <a:r>
              <a:rPr b="1" sz="2600">
                <a:solidFill>
                  <a:srgbClr val="0365C0"/>
                </a:solidFill>
              </a:rPr>
              <a:t>+</a:t>
            </a:r>
          </a:p>
        </p:txBody>
      </p:sp>
      <p:sp>
        <p:nvSpPr>
          <p:cNvPr id="394" name="Shape 394"/>
          <p:cNvSpPr/>
          <p:nvPr/>
        </p:nvSpPr>
        <p:spPr>
          <a:xfrm>
            <a:off x="9810045" y="4850087"/>
            <a:ext cx="627659"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latin typeface="+mn-lt"/>
                <a:ea typeface="+mn-ea"/>
                <a:cs typeface="+mn-cs"/>
                <a:sym typeface="Helvetica"/>
              </a:defRPr>
            </a:lvl1pPr>
          </a:lstStyle>
          <a:p>
            <a:pPr lvl="0">
              <a:defRPr b="0" sz="1800"/>
            </a:pPr>
            <a:r>
              <a:rPr b="1" sz="2600"/>
              <a:t>WT</a:t>
            </a:r>
          </a:p>
        </p:txBody>
      </p:sp>
      <p:sp>
        <p:nvSpPr>
          <p:cNvPr id="395" name="Shape 395"/>
          <p:cNvSpPr/>
          <p:nvPr/>
        </p:nvSpPr>
        <p:spPr>
          <a:xfrm>
            <a:off x="7782256" y="3245775"/>
            <a:ext cx="1511962"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600">
                <a:latin typeface="+mn-lt"/>
                <a:ea typeface="+mn-ea"/>
                <a:cs typeface="+mn-cs"/>
                <a:sym typeface="Helvetica"/>
              </a:defRPr>
            </a:lvl1pPr>
          </a:lstStyle>
          <a:p>
            <a:pPr lvl="0">
              <a:defRPr b="0" sz="1800"/>
            </a:pPr>
            <a:r>
              <a:rPr b="1" sz="2600"/>
              <a:t>Glucose levels</a:t>
            </a:r>
          </a:p>
        </p:txBody>
      </p:sp>
      <p:sp>
        <p:nvSpPr>
          <p:cNvPr id="396" name="Shape 396"/>
          <p:cNvSpPr/>
          <p:nvPr/>
        </p:nvSpPr>
        <p:spPr>
          <a:xfrm>
            <a:off x="93901" y="5636262"/>
            <a:ext cx="12569783" cy="596901"/>
          </a:xfrm>
          <a:prstGeom prst="rect">
            <a:avLst/>
          </a:prstGeom>
          <a:solidFill>
            <a:srgbClr val="00882B"/>
          </a:solidFill>
          <a:ln w="25400">
            <a:solidFill>
              <a:srgbClr val="00631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spAutoFit/>
          </a:bodyPr>
          <a:lstStyle>
            <a:lvl1pPr>
              <a:defRPr b="1" sz="3100">
                <a:solidFill>
                  <a:srgbClr val="FFFFFF"/>
                </a:solidFill>
                <a:latin typeface="+mn-lt"/>
                <a:ea typeface="+mn-ea"/>
                <a:cs typeface="+mn-cs"/>
                <a:sym typeface="Helvetica"/>
              </a:defRPr>
            </a:lvl1pPr>
          </a:lstStyle>
          <a:p>
            <a:pPr lvl="0">
              <a:defRPr b="0" sz="1800">
                <a:solidFill>
                  <a:srgbClr val="000000"/>
                </a:solidFill>
              </a:defRPr>
            </a:pPr>
            <a:r>
              <a:rPr b="1" sz="3100">
                <a:solidFill>
                  <a:srgbClr val="FFFFFF"/>
                </a:solidFill>
              </a:rPr>
              <a:t>Ptp61F dephosphorylation of Atk1 vital for glucose metabolism</a:t>
            </a:r>
          </a:p>
        </p:txBody>
      </p:sp>
      <p:sp>
        <p:nvSpPr>
          <p:cNvPr id="397" name="Shape 397"/>
          <p:cNvSpPr/>
          <p:nvPr/>
        </p:nvSpPr>
        <p:spPr>
          <a:xfrm>
            <a:off x="4738699" y="3962967"/>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398" name="Shape 398"/>
          <p:cNvSpPr/>
          <p:nvPr/>
        </p:nvSpPr>
        <p:spPr>
          <a:xfrm>
            <a:off x="4690514" y="4078310"/>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399" name="Shape 399"/>
          <p:cNvSpPr/>
          <p:nvPr/>
        </p:nvSpPr>
        <p:spPr>
          <a:xfrm>
            <a:off x="3736820" y="3962967"/>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400" name="Shape 400"/>
          <p:cNvSpPr/>
          <p:nvPr/>
        </p:nvSpPr>
        <p:spPr>
          <a:xfrm>
            <a:off x="3688634" y="4078310"/>
            <a:ext cx="515621"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401" name="Shape 401"/>
          <p:cNvSpPr/>
          <p:nvPr/>
        </p:nvSpPr>
        <p:spPr>
          <a:xfrm>
            <a:off x="3357849" y="3918204"/>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402" name="Shape 402"/>
          <p:cNvSpPr/>
          <p:nvPr/>
        </p:nvSpPr>
        <p:spPr>
          <a:xfrm>
            <a:off x="3309663" y="4033547"/>
            <a:ext cx="515621" cy="431218"/>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403" name="Shape 403"/>
          <p:cNvSpPr/>
          <p:nvPr/>
        </p:nvSpPr>
        <p:spPr>
          <a:xfrm>
            <a:off x="3117702" y="4001797"/>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404" name="Shape 404"/>
          <p:cNvSpPr/>
          <p:nvPr/>
        </p:nvSpPr>
        <p:spPr>
          <a:xfrm>
            <a:off x="3069517" y="4117141"/>
            <a:ext cx="515620"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
        <p:nvSpPr>
          <p:cNvPr id="405" name="Shape 405"/>
          <p:cNvSpPr/>
          <p:nvPr/>
        </p:nvSpPr>
        <p:spPr>
          <a:xfrm>
            <a:off x="2498584" y="3962967"/>
            <a:ext cx="419250" cy="647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a:solidFill>
                  <a:srgbClr val="0365C0"/>
                </a:solidFill>
                <a:latin typeface="+mn-lt"/>
                <a:ea typeface="+mn-ea"/>
                <a:cs typeface="+mn-cs"/>
                <a:sym typeface="Helvetica"/>
              </a:defRPr>
            </a:lvl1pPr>
          </a:lstStyle>
          <a:p>
            <a:pPr lvl="0">
              <a:defRPr b="0" sz="1800">
                <a:solidFill>
                  <a:srgbClr val="000000"/>
                </a:solidFill>
              </a:defRPr>
            </a:pPr>
            <a:r>
              <a:rPr b="1" sz="3600">
                <a:solidFill>
                  <a:srgbClr val="0365C0"/>
                </a:solidFill>
              </a:rPr>
              <a:t>P</a:t>
            </a:r>
          </a:p>
        </p:txBody>
      </p:sp>
      <p:sp>
        <p:nvSpPr>
          <p:cNvPr id="406" name="Shape 406"/>
          <p:cNvSpPr/>
          <p:nvPr/>
        </p:nvSpPr>
        <p:spPr>
          <a:xfrm>
            <a:off x="2450399" y="4078310"/>
            <a:ext cx="515620" cy="431217"/>
          </a:xfrm>
          <a:custGeom>
            <a:avLst/>
            <a:gdLst/>
            <a:ahLst/>
            <a:cxnLst>
              <a:cxn ang="0">
                <a:pos x="wd2" y="hd2"/>
              </a:cxn>
              <a:cxn ang="5400000">
                <a:pos x="wd2" y="hd2"/>
              </a:cxn>
              <a:cxn ang="10800000">
                <a:pos x="wd2" y="hd2"/>
              </a:cxn>
              <a:cxn ang="16200000">
                <a:pos x="wd2" y="hd2"/>
              </a:cxn>
            </a:cxnLst>
            <a:rect l="0" t="0" r="r" b="b"/>
            <a:pathLst>
              <a:path w="19679"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63500">
            <a:solidFill>
              <a:srgbClr val="0365C0"/>
            </a:solidFill>
            <a:miter lim="400000"/>
          </a:ln>
        </p:spPr>
        <p:txBody>
          <a:bodyPr lIns="0" tIns="0" rIns="0" bIns="0" anchor="ctr"/>
          <a:lstStyle/>
          <a:p>
            <a:pPr lvl="0">
              <a:defRPr sz="2400">
                <a:solidFill>
                  <a:srgbClr val="0365C0"/>
                </a:solidFill>
              </a:defRPr>
            </a:p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p:nvPr>
        </p:nvSpPr>
        <p:spPr>
          <a:xfrm>
            <a:off x="-2491959" y="-283218"/>
            <a:ext cx="11099803" cy="2159001"/>
          </a:xfrm>
          <a:prstGeom prst="rect">
            <a:avLst/>
          </a:prstGeom>
        </p:spPr>
        <p:txBody>
          <a:bodyPr/>
          <a:lstStyle>
            <a:lvl1pPr>
              <a:defRPr b="1" sz="5300">
                <a:latin typeface="+mn-lt"/>
                <a:ea typeface="+mn-ea"/>
                <a:cs typeface="+mn-cs"/>
                <a:sym typeface="Helvetica"/>
              </a:defRPr>
            </a:lvl1pPr>
          </a:lstStyle>
          <a:p>
            <a:pPr lvl="0">
              <a:defRPr b="0" sz="1800"/>
            </a:pPr>
            <a:r>
              <a:rPr b="1" sz="5300"/>
              <a:t>Future Directions</a:t>
            </a:r>
          </a:p>
        </p:txBody>
      </p:sp>
      <p:sp>
        <p:nvSpPr>
          <p:cNvPr id="409" name="Shape 409"/>
          <p:cNvSpPr/>
          <p:nvPr/>
        </p:nvSpPr>
        <p:spPr>
          <a:xfrm>
            <a:off x="330934" y="3822885"/>
            <a:ext cx="46867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a:defRPr>
            </a:lvl1pPr>
          </a:lstStyle>
          <a:p>
            <a:pPr lvl="0">
              <a:defRPr b="0" sz="1800"/>
            </a:pPr>
            <a:r>
              <a:rPr b="1" sz="3600"/>
              <a:t>PTP61F (drosophila) </a:t>
            </a:r>
          </a:p>
        </p:txBody>
      </p:sp>
      <p:sp>
        <p:nvSpPr>
          <p:cNvPr id="410" name="Shape 410"/>
          <p:cNvSpPr/>
          <p:nvPr/>
        </p:nvSpPr>
        <p:spPr>
          <a:xfrm flipV="1">
            <a:off x="5081362" y="4146735"/>
            <a:ext cx="1809487" cy="2"/>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411" name="Shape 411"/>
          <p:cNvSpPr/>
          <p:nvPr/>
        </p:nvSpPr>
        <p:spPr>
          <a:xfrm>
            <a:off x="6954528" y="3822885"/>
            <a:ext cx="50934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a:defRPr>
            </a:lvl1pPr>
          </a:lstStyle>
          <a:p>
            <a:pPr lvl="0">
              <a:defRPr b="0" sz="1800"/>
            </a:pPr>
            <a:r>
              <a:rPr b="1" sz="3600"/>
              <a:t>PTPN2 (homo sapiens)</a:t>
            </a:r>
          </a:p>
        </p:txBody>
      </p:sp>
      <p:sp>
        <p:nvSpPr>
          <p:cNvPr id="412" name="Shape 412"/>
          <p:cNvSpPr/>
          <p:nvPr/>
        </p:nvSpPr>
        <p:spPr>
          <a:xfrm>
            <a:off x="327625" y="5699121"/>
            <a:ext cx="95393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a:defRPr>
            </a:lvl1pPr>
          </a:lstStyle>
          <a:p>
            <a:pPr lvl="0">
              <a:defRPr b="0" sz="1800"/>
            </a:pPr>
            <a:r>
              <a:rPr b="1" sz="3600"/>
              <a:t>If find closer link to glucose metabolism…. </a:t>
            </a:r>
          </a:p>
        </p:txBody>
      </p:sp>
      <p:pic>
        <p:nvPicPr>
          <p:cNvPr id="413" name="image2.png"/>
          <p:cNvPicPr/>
          <p:nvPr/>
        </p:nvPicPr>
        <p:blipFill>
          <a:blip r:embed="rId4">
            <a:extLst/>
          </a:blip>
          <a:stretch>
            <a:fillRect/>
          </a:stretch>
        </p:blipFill>
        <p:spPr>
          <a:xfrm>
            <a:off x="391141" y="7618090"/>
            <a:ext cx="3782535" cy="1049680"/>
          </a:xfrm>
          <a:prstGeom prst="rect">
            <a:avLst/>
          </a:prstGeom>
          <a:ln w="12700">
            <a:miter lim="400000"/>
          </a:ln>
        </p:spPr>
      </p:pic>
      <p:sp>
        <p:nvSpPr>
          <p:cNvPr id="414" name="Shape 414"/>
          <p:cNvSpPr/>
          <p:nvPr/>
        </p:nvSpPr>
        <p:spPr>
          <a:xfrm>
            <a:off x="5024222" y="6417688"/>
            <a:ext cx="3281439" cy="24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
                <a:hlinkClick r:id="rId5" invalidUrl="" action="" tgtFrame="" tooltip="" history="1" highlightClick="0" endSnd="0"/>
              </a:defRPr>
            </a:lvl1pPr>
          </a:lstStyle>
          <a:p>
            <a:pPr lvl="0">
              <a:defRPr sz="1800"/>
            </a:pPr>
            <a:r>
              <a:rPr sz="900">
                <a:hlinkClick r:id="rId5" invalidUrl="" action="" tgtFrame="" tooltip="" history="1" highlightClick="0" endSnd="0"/>
              </a:rPr>
              <a:t>http://images.clipartpanda.com/diabetes-clipart-Diabetes.png</a:t>
            </a:r>
          </a:p>
        </p:txBody>
      </p:sp>
      <p:pic>
        <p:nvPicPr>
          <p:cNvPr id="415" name="image1.jpeg"/>
          <p:cNvPicPr/>
          <p:nvPr/>
        </p:nvPicPr>
        <p:blipFill>
          <a:blip r:embed="rId6">
            <a:extLst/>
          </a:blip>
          <a:stretch>
            <a:fillRect/>
          </a:stretch>
        </p:blipFill>
        <p:spPr>
          <a:xfrm>
            <a:off x="5561235" y="6791945"/>
            <a:ext cx="3862089" cy="2572182"/>
          </a:xfrm>
          <a:prstGeom prst="rect">
            <a:avLst/>
          </a:prstGeom>
          <a:ln w="12700">
            <a:miter lim="400000"/>
          </a:ln>
        </p:spPr>
      </p:pic>
      <p:sp>
        <p:nvSpPr>
          <p:cNvPr id="416" name="Shape 416"/>
          <p:cNvSpPr/>
          <p:nvPr/>
        </p:nvSpPr>
        <p:spPr>
          <a:xfrm>
            <a:off x="4565557" y="7408286"/>
            <a:ext cx="603797"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600">
                <a:latin typeface="+mn-lt"/>
                <a:ea typeface="+mn-ea"/>
                <a:cs typeface="+mn-cs"/>
                <a:sym typeface="Helvetica"/>
              </a:defRPr>
            </a:lvl1pPr>
          </a:lstStyle>
          <a:p>
            <a:pPr lvl="0">
              <a:defRPr b="0" sz="1800"/>
            </a:pPr>
            <a:r>
              <a:rPr b="1" sz="6600"/>
              <a:t>+</a:t>
            </a:r>
          </a:p>
        </p:txBody>
      </p:sp>
      <p:sp>
        <p:nvSpPr>
          <p:cNvPr id="417" name="Shape 417"/>
          <p:cNvSpPr/>
          <p:nvPr/>
        </p:nvSpPr>
        <p:spPr>
          <a:xfrm>
            <a:off x="9679037" y="6810127"/>
            <a:ext cx="3310459" cy="167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0300">
                <a:solidFill>
                  <a:srgbClr val="C82506"/>
                </a:solidFill>
                <a:latin typeface="+mn-lt"/>
                <a:ea typeface="+mn-ea"/>
                <a:cs typeface="+mn-cs"/>
                <a:sym typeface="Helvetica"/>
              </a:defRPr>
            </a:lvl1pPr>
          </a:lstStyle>
          <a:p>
            <a:pPr lvl="0">
              <a:defRPr b="0" sz="1800">
                <a:solidFill>
                  <a:srgbClr val="000000"/>
                </a:solidFill>
              </a:defRPr>
            </a:pPr>
            <a:r>
              <a:rPr b="1" sz="10300">
                <a:solidFill>
                  <a:srgbClr val="C82506"/>
                </a:solidFill>
              </a:rPr>
              <a:t>????</a:t>
            </a:r>
          </a:p>
        </p:txBody>
      </p:sp>
      <p:sp>
        <p:nvSpPr>
          <p:cNvPr id="418" name="Shape 418"/>
          <p:cNvSpPr/>
          <p:nvPr/>
        </p:nvSpPr>
        <p:spPr>
          <a:xfrm>
            <a:off x="375843" y="2152060"/>
            <a:ext cx="12787415"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b="1" sz="3400">
                <a:latin typeface="+mn-lt"/>
                <a:ea typeface="+mn-ea"/>
                <a:cs typeface="+mn-cs"/>
                <a:sym typeface="Helvetica"/>
              </a:rPr>
              <a:t>Determining if and how </a:t>
            </a:r>
            <a:r>
              <a:rPr b="1" i="1" sz="3400">
                <a:latin typeface="+mn-lt"/>
                <a:ea typeface="+mn-ea"/>
                <a:cs typeface="+mn-cs"/>
                <a:sym typeface="Helvetica"/>
              </a:rPr>
              <a:t>Ptp61F </a:t>
            </a:r>
            <a:r>
              <a:rPr b="1" sz="3400">
                <a:latin typeface="+mn-lt"/>
                <a:ea typeface="+mn-ea"/>
                <a:cs typeface="+mn-cs"/>
                <a:sym typeface="Helvetica"/>
              </a:rPr>
              <a:t>mutant is involved in glucose metabolism will greatly progress Crohn’s Disease research</a:t>
            </a:r>
          </a:p>
        </p:txBody>
      </p:sp>
      <p:sp>
        <p:nvSpPr>
          <p:cNvPr id="419" name="Shape 419"/>
          <p:cNvSpPr/>
          <p:nvPr/>
        </p:nvSpPr>
        <p:spPr>
          <a:xfrm>
            <a:off x="211076" y="1898651"/>
            <a:ext cx="12791866" cy="1649820"/>
          </a:xfrm>
          <a:prstGeom prst="rect">
            <a:avLst/>
          </a:prstGeom>
          <a:ln w="88900">
            <a:solidFill/>
            <a:miter lim="400000"/>
          </a:ln>
        </p:spPr>
        <p:txBody>
          <a:bodyPr lIns="0" tIns="0" rIns="0" bIns="0" anchor="ctr"/>
          <a:lstStyle/>
          <a:p>
            <a:pPr lvl="0">
              <a:defRPr sz="2400"/>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nvSpPr>
        <p:spPr>
          <a:xfrm>
            <a:off x="187030" y="289531"/>
            <a:ext cx="3743716"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300">
                <a:latin typeface="+mn-lt"/>
                <a:ea typeface="+mn-ea"/>
                <a:cs typeface="+mn-cs"/>
                <a:sym typeface="Helvetica"/>
              </a:defRPr>
            </a:lvl1pPr>
          </a:lstStyle>
          <a:p>
            <a:pPr lvl="0">
              <a:defRPr b="0" sz="1800"/>
            </a:pPr>
            <a:r>
              <a:rPr b="1" sz="5300"/>
              <a:t>References</a:t>
            </a:r>
          </a:p>
        </p:txBody>
      </p:sp>
      <p:sp>
        <p:nvSpPr>
          <p:cNvPr id="424" name="Shape 424"/>
          <p:cNvSpPr/>
          <p:nvPr/>
        </p:nvSpPr>
        <p:spPr>
          <a:xfrm>
            <a:off x="347794" y="1141765"/>
            <a:ext cx="5266021" cy="356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194027" indent="-194027" algn="l">
              <a:buSzPct val="100000"/>
              <a:buAutoNum type="arabicPeriod" startAt="1"/>
              <a:defRPr sz="1800"/>
            </a:pPr>
            <a:r>
              <a:rPr sz="1100" u="sng">
                <a:solidFill>
                  <a:srgbClr val="0000FF"/>
                </a:solidFill>
                <a:uFill>
                  <a:solidFill>
                    <a:srgbClr val="0000FF"/>
                  </a:solidFill>
                </a:uFill>
                <a:hlinkClick r:id="rId2" invalidUrl="" action="" tgtFrame="" tooltip="" history="1" highlightClick="0" endSnd="0"/>
              </a:rPr>
              <a:t>http://www.ncbi.nlm.nih.gov/pmc/articles/PMC3226009/figure/F1/</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3" invalidUrl="" action="" tgtFrame="" tooltip="" history="1" highlightClick="0" endSnd="0"/>
              </a:rPr>
              <a:t>http://i.cdn.turner.com/dr/hln/www/release/sites/default/files/2012/08/02/drew-baumann.jpg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4" invalidUrl="" action="" tgtFrame="" tooltip="" history="1" highlightClick="0" endSnd="0"/>
              </a:rPr>
              <a:t>http://nashvillecoloncleansecolonic.com/wp-content/uploads/2014/10/crohns.jpg</a:t>
            </a:r>
            <a:r>
              <a:rPr sz="1100"/>
              <a:t> </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5" invalidUrl="" action="" tgtFrame="" tooltip="" history="1" highlightClick="0" endSnd="0"/>
              </a:rPr>
              <a:t>http://c1.thejournal.ie/media/2011/11/PA-6686427-310x415.jpg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6" invalidUrl="" action="" tgtFrame="" tooltip="" history="1" highlightClick="0" endSnd="0"/>
              </a:rPr>
              <a:t>http://cdn.drsircus.com/wp-content/uploads/2014/07/natutreat.jpg</a:t>
            </a:r>
            <a:r>
              <a:rPr sz="1100"/>
              <a:t> </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7" invalidUrl="" action="" tgtFrame="" tooltip="" history="1" highlightClick="0" endSnd="0"/>
              </a:rPr>
              <a:t>http://img.webmd.com/dtmcms/live/webmd/consumer_assets/site_images/articles/health_tools/ibd_overview_slideshow/princ_rm_photo_of_chrons_disease_closeup.jpg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8" invalidUrl="" action="" tgtFrame="" tooltip="" history="1" highlightClick="0" endSnd="0"/>
              </a:rPr>
              <a:t>http://cdn29.elitedaily.com/wp-content/uploads/2014/07/ad_139903820.jpg</a:t>
            </a:r>
            <a:endParaRPr sz="1100"/>
          </a:p>
          <a:p>
            <a:pPr lvl="0" marL="194027" indent="-194027" algn="l">
              <a:buSzPct val="100000"/>
              <a:buAutoNum type="arabicPeriod" startAt="1"/>
              <a:defRPr sz="1800"/>
            </a:pPr>
            <a:r>
              <a:rPr sz="1100"/>
              <a:t> </a:t>
            </a:r>
            <a:r>
              <a:rPr sz="1100" u="sng">
                <a:solidFill>
                  <a:srgbClr val="0000FF"/>
                </a:solidFill>
                <a:uFill>
                  <a:solidFill>
                    <a:srgbClr val="0000FF"/>
                  </a:solidFill>
                </a:uFill>
                <a:hlinkClick r:id="rId9" invalidUrl="" action="" tgtFrame="" tooltip="" history="1" highlightClick="0" endSnd="0"/>
              </a:rPr>
              <a:t>http://www.perkinelmer.com/CMSResources/Images/44-16836HiSeq_Render_Front_CopyRight2010.jpg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10" invalidUrl="" action="" tgtFrame="" tooltip="" history="1" highlightClick="0" endSnd="0"/>
              </a:rPr>
              <a:t>http://i.dailymail.co.uk/i/pix/2010/12/01/article-1334642-009CA6D700000259-777_468x369.jpg</a:t>
            </a:r>
            <a:endParaRPr sz="1100"/>
          </a:p>
          <a:p>
            <a:pPr lvl="0" marL="194027" indent="-194027" algn="l">
              <a:buSzPct val="100000"/>
              <a:buAutoNum type="arabicPeriod" startAt="1"/>
              <a:defRPr sz="1800"/>
            </a:pPr>
            <a:r>
              <a:rPr sz="1100"/>
              <a:t> </a:t>
            </a:r>
            <a:r>
              <a:rPr sz="1100" u="sng">
                <a:solidFill>
                  <a:srgbClr val="0000FF"/>
                </a:solidFill>
                <a:uFill>
                  <a:solidFill>
                    <a:srgbClr val="0000FF"/>
                  </a:solidFill>
                </a:uFill>
                <a:hlinkClick r:id="rId11" invalidUrl="" action="" tgtFrame="" tooltip="" history="1" highlightClick="0" endSnd="0"/>
              </a:rPr>
              <a:t>http://images.wisegeek.com/stack-of-cigarettes.jpg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12" invalidUrl="" action="" tgtFrame="" tooltip="" history="1" highlightClick="0" endSnd="0"/>
              </a:rPr>
              <a:t>https://foodandhealth.com/blog/wp-content/uploads/2012/05/Screen-shot-2012-05-14-at-9.44.44-AM.png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13" invalidUrl="" action="" tgtFrame="" tooltip="" history="1" highlightClick="0" endSnd="0"/>
              </a:rPr>
              <a:t>http://i.kinja-img.com/gawker-media/image/upload/s--OxPgTwmD--/c_fit,fl_progressive,q_80,w_636/18jpma2xnl0q8jpg.jpg</a:t>
            </a:r>
            <a:endParaRPr sz="1100"/>
          </a:p>
          <a:p>
            <a:pPr lvl="0" marL="194027" indent="-194027" algn="l">
              <a:buSzPct val="100000"/>
              <a:buAutoNum type="arabicPeriod" startAt="1"/>
              <a:defRPr sz="1800"/>
            </a:pPr>
            <a:r>
              <a:rPr sz="1100" u="sng">
                <a:solidFill>
                  <a:srgbClr val="0000FF"/>
                </a:solidFill>
                <a:uFill>
                  <a:solidFill>
                    <a:srgbClr val="0000FF"/>
                  </a:solidFill>
                </a:uFill>
                <a:hlinkClick r:id="rId14" invalidUrl="" action="" tgtFrame="" tooltip="" history="1" highlightClick="0" endSnd="0"/>
              </a:rPr>
              <a:t>http://www.oxbridgebiotech.com/wp-content/uploads/2013/08/gut-microbes.jpg</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nvSpPr>
        <p:spPr>
          <a:xfrm>
            <a:off x="4155002" y="3931439"/>
            <a:ext cx="4375529"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100">
                <a:latin typeface="+mn-lt"/>
                <a:ea typeface="+mn-ea"/>
                <a:cs typeface="+mn-cs"/>
                <a:sym typeface="Helvetica"/>
              </a:defRPr>
            </a:lvl1pPr>
          </a:lstStyle>
          <a:p>
            <a:pPr lvl="0">
              <a:defRPr b="0" sz="1800"/>
            </a:pPr>
            <a:r>
              <a:rPr b="1" sz="6100"/>
              <a:t>Questions?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1424293" y="-225278"/>
            <a:ext cx="10834839" cy="1634516"/>
          </a:xfrm>
          <a:prstGeom prst="rect">
            <a:avLst/>
          </a:prstGeom>
        </p:spPr>
        <p:txBody>
          <a:bodyPr/>
          <a:lstStyle>
            <a:lvl1pPr>
              <a:defRPr b="1" sz="4900">
                <a:latin typeface="+mn-lt"/>
                <a:ea typeface="+mn-ea"/>
                <a:cs typeface="+mn-cs"/>
                <a:sym typeface="Helvetica"/>
              </a:defRPr>
            </a:lvl1pPr>
          </a:lstStyle>
          <a:p>
            <a:pPr lvl="0">
              <a:defRPr b="0" sz="1800"/>
            </a:pPr>
            <a:r>
              <a:rPr b="1" sz="4900"/>
              <a:t>What is Crohn’s Disease?</a:t>
            </a:r>
          </a:p>
        </p:txBody>
      </p:sp>
      <p:pic>
        <p:nvPicPr>
          <p:cNvPr id="37" name="image3.jpeg"/>
          <p:cNvPicPr/>
          <p:nvPr/>
        </p:nvPicPr>
        <p:blipFill>
          <a:blip r:embed="rId3">
            <a:extLst/>
          </a:blip>
          <a:stretch>
            <a:fillRect/>
          </a:stretch>
        </p:blipFill>
        <p:spPr>
          <a:xfrm>
            <a:off x="6765982" y="2665533"/>
            <a:ext cx="2600427" cy="1950320"/>
          </a:xfrm>
          <a:prstGeom prst="rect">
            <a:avLst/>
          </a:prstGeom>
          <a:ln w="12700">
            <a:miter lim="400000"/>
          </a:ln>
        </p:spPr>
      </p:pic>
      <p:pic>
        <p:nvPicPr>
          <p:cNvPr id="38" name="image5.jpeg"/>
          <p:cNvPicPr/>
          <p:nvPr/>
        </p:nvPicPr>
        <p:blipFill>
          <a:blip r:embed="rId4">
            <a:extLst/>
          </a:blip>
          <a:stretch>
            <a:fillRect/>
          </a:stretch>
        </p:blipFill>
        <p:spPr>
          <a:xfrm>
            <a:off x="9961760" y="2373133"/>
            <a:ext cx="2395573" cy="3206975"/>
          </a:xfrm>
          <a:prstGeom prst="rect">
            <a:avLst/>
          </a:prstGeom>
          <a:ln w="12700">
            <a:miter lim="400000"/>
          </a:ln>
        </p:spPr>
      </p:pic>
      <p:sp>
        <p:nvSpPr>
          <p:cNvPr id="39" name="Shape 39"/>
          <p:cNvSpPr/>
          <p:nvPr/>
        </p:nvSpPr>
        <p:spPr>
          <a:xfrm>
            <a:off x="2740351" y="6671799"/>
            <a:ext cx="80659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n-lt"/>
                <a:ea typeface="+mn-ea"/>
                <a:cs typeface="+mn-cs"/>
                <a:sym typeface="Helvetica"/>
              </a:defRPr>
            </a:lvl1pPr>
          </a:lstStyle>
          <a:p>
            <a:pPr lvl="0">
              <a:defRPr b="0" sz="1800"/>
            </a:pPr>
            <a:r>
              <a:rPr b="1" sz="3600"/>
              <a:t>Autoimmune disease in the intestine</a:t>
            </a:r>
          </a:p>
        </p:txBody>
      </p:sp>
      <p:pic>
        <p:nvPicPr>
          <p:cNvPr id="40" name="image2.jpg"/>
          <p:cNvPicPr/>
          <p:nvPr/>
        </p:nvPicPr>
        <p:blipFill>
          <a:blip r:embed="rId5">
            <a:extLst/>
          </a:blip>
          <a:stretch>
            <a:fillRect/>
          </a:stretch>
        </p:blipFill>
        <p:spPr>
          <a:xfrm>
            <a:off x="3775059" y="2353570"/>
            <a:ext cx="2395572" cy="3102266"/>
          </a:xfrm>
          <a:prstGeom prst="rect">
            <a:avLst/>
          </a:prstGeom>
          <a:ln w="12700">
            <a:miter lim="400000"/>
          </a:ln>
        </p:spPr>
      </p:pic>
      <p:pic>
        <p:nvPicPr>
          <p:cNvPr id="41" name="image4.jpeg"/>
          <p:cNvPicPr/>
          <p:nvPr/>
        </p:nvPicPr>
        <p:blipFill>
          <a:blip r:embed="rId6">
            <a:extLst/>
          </a:blip>
          <a:stretch>
            <a:fillRect/>
          </a:stretch>
        </p:blipFill>
        <p:spPr>
          <a:xfrm>
            <a:off x="675002" y="2144630"/>
            <a:ext cx="2816117" cy="3520145"/>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p:nvPr>
        </p:nvSpPr>
        <p:spPr>
          <a:xfrm>
            <a:off x="383430" y="227060"/>
            <a:ext cx="12621370" cy="1681115"/>
          </a:xfrm>
          <a:prstGeom prst="rect">
            <a:avLst/>
          </a:prstGeom>
        </p:spPr>
        <p:txBody>
          <a:bodyPr/>
          <a:lstStyle>
            <a:lvl1pPr algn="l">
              <a:defRPr b="1" sz="5300">
                <a:latin typeface="+mn-lt"/>
                <a:ea typeface="+mn-ea"/>
                <a:cs typeface="+mn-cs"/>
                <a:sym typeface="Helvetica"/>
              </a:defRPr>
            </a:lvl1pPr>
          </a:lstStyle>
          <a:p>
            <a:pPr lvl="0">
              <a:defRPr b="0" sz="1800"/>
            </a:pPr>
            <a:r>
              <a:rPr b="1" sz="5300"/>
              <a:t>What causes Crohn’s Disease?</a:t>
            </a:r>
          </a:p>
        </p:txBody>
      </p:sp>
      <p:sp>
        <p:nvSpPr>
          <p:cNvPr id="46" name="Shape 46"/>
          <p:cNvSpPr/>
          <p:nvPr/>
        </p:nvSpPr>
        <p:spPr>
          <a:xfrm>
            <a:off x="15243" y="3042250"/>
            <a:ext cx="2268341" cy="787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4500">
                <a:latin typeface="+mn-lt"/>
                <a:ea typeface="+mn-ea"/>
                <a:cs typeface="+mn-cs"/>
                <a:sym typeface="Helvetica"/>
              </a:defRPr>
            </a:lvl1pPr>
          </a:lstStyle>
          <a:p>
            <a:pPr lvl="0">
              <a:defRPr b="0" sz="1800"/>
            </a:pPr>
            <a:r>
              <a:rPr b="1" sz="4500"/>
              <a:t>Genes </a:t>
            </a:r>
          </a:p>
        </p:txBody>
      </p:sp>
      <p:sp>
        <p:nvSpPr>
          <p:cNvPr id="47" name="Shape 47"/>
          <p:cNvSpPr/>
          <p:nvPr/>
        </p:nvSpPr>
        <p:spPr>
          <a:xfrm>
            <a:off x="3948698" y="3042250"/>
            <a:ext cx="3607204" cy="787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4500">
                <a:latin typeface="+mn-lt"/>
                <a:ea typeface="+mn-ea"/>
                <a:cs typeface="+mn-cs"/>
                <a:sym typeface="Helvetica"/>
              </a:defRPr>
            </a:lvl1pPr>
          </a:lstStyle>
          <a:p>
            <a:pPr lvl="0">
              <a:defRPr b="0" sz="1800"/>
            </a:pPr>
            <a:r>
              <a:rPr b="1" sz="4500"/>
              <a:t>Environment</a:t>
            </a:r>
          </a:p>
        </p:txBody>
      </p:sp>
      <p:sp>
        <p:nvSpPr>
          <p:cNvPr id="48" name="Shape 48"/>
          <p:cNvSpPr/>
          <p:nvPr/>
        </p:nvSpPr>
        <p:spPr>
          <a:xfrm>
            <a:off x="2814242" y="2883500"/>
            <a:ext cx="603797"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6600">
                <a:latin typeface="+mn-lt"/>
                <a:ea typeface="+mn-ea"/>
                <a:cs typeface="+mn-cs"/>
                <a:sym typeface="Helvetica"/>
              </a:defRPr>
            </a:lvl1pPr>
          </a:lstStyle>
          <a:p>
            <a:pPr lvl="0">
              <a:defRPr b="0" sz="1800"/>
            </a:pPr>
            <a:r>
              <a:rPr b="1" sz="6600"/>
              <a:t>+</a:t>
            </a:r>
          </a:p>
        </p:txBody>
      </p:sp>
      <p:sp>
        <p:nvSpPr>
          <p:cNvPr id="49" name="Shape 49"/>
          <p:cNvSpPr/>
          <p:nvPr/>
        </p:nvSpPr>
        <p:spPr>
          <a:xfrm>
            <a:off x="5752300" y="6683774"/>
            <a:ext cx="1" cy="1344763"/>
          </a:xfrm>
          <a:prstGeom prst="line">
            <a:avLst/>
          </a:prstGeom>
          <a:ln w="1524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50" name="Shape 50"/>
          <p:cNvSpPr/>
          <p:nvPr/>
        </p:nvSpPr>
        <p:spPr>
          <a:xfrm>
            <a:off x="3616976" y="8213738"/>
            <a:ext cx="4571889" cy="787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4500">
                <a:solidFill>
                  <a:srgbClr val="0365C0"/>
                </a:solidFill>
                <a:latin typeface="+mn-lt"/>
                <a:ea typeface="+mn-ea"/>
                <a:cs typeface="+mn-cs"/>
                <a:sym typeface="Helvetica"/>
              </a:defRPr>
            </a:lvl1pPr>
          </a:lstStyle>
          <a:p>
            <a:pPr lvl="0">
              <a:defRPr b="0" sz="1800">
                <a:solidFill>
                  <a:srgbClr val="000000"/>
                </a:solidFill>
              </a:defRPr>
            </a:pPr>
            <a:r>
              <a:rPr b="1" sz="4500">
                <a:solidFill>
                  <a:srgbClr val="0365C0"/>
                </a:solidFill>
              </a:rPr>
              <a:t>Crohn’s Disease</a:t>
            </a:r>
          </a:p>
        </p:txBody>
      </p:sp>
      <p:pic>
        <p:nvPicPr>
          <p:cNvPr id="51" name="pasted-image.png"/>
          <p:cNvPicPr/>
          <p:nvPr/>
        </p:nvPicPr>
        <p:blipFill>
          <a:blip r:embed="rId3">
            <a:extLst/>
          </a:blip>
          <a:stretch>
            <a:fillRect/>
          </a:stretch>
        </p:blipFill>
        <p:spPr>
          <a:xfrm>
            <a:off x="5745024" y="3959691"/>
            <a:ext cx="1388067" cy="1104902"/>
          </a:xfrm>
          <a:prstGeom prst="rect">
            <a:avLst/>
          </a:prstGeom>
          <a:ln w="12700">
            <a:miter lim="400000"/>
          </a:ln>
        </p:spPr>
      </p:pic>
      <p:pic>
        <p:nvPicPr>
          <p:cNvPr id="52" name="pasted-image.png"/>
          <p:cNvPicPr/>
          <p:nvPr/>
        </p:nvPicPr>
        <p:blipFill>
          <a:blip r:embed="rId4">
            <a:extLst/>
          </a:blip>
          <a:stretch>
            <a:fillRect/>
          </a:stretch>
        </p:blipFill>
        <p:spPr>
          <a:xfrm>
            <a:off x="4302233" y="3959691"/>
            <a:ext cx="1080149" cy="1104902"/>
          </a:xfrm>
          <a:prstGeom prst="rect">
            <a:avLst/>
          </a:prstGeom>
          <a:ln w="12700">
            <a:miter lim="400000"/>
          </a:ln>
        </p:spPr>
      </p:pic>
      <p:pic>
        <p:nvPicPr>
          <p:cNvPr id="53" name="pasted-image.png"/>
          <p:cNvPicPr/>
          <p:nvPr/>
        </p:nvPicPr>
        <p:blipFill>
          <a:blip r:embed="rId5">
            <a:extLst/>
          </a:blip>
          <a:stretch>
            <a:fillRect/>
          </a:stretch>
        </p:blipFill>
        <p:spPr>
          <a:xfrm>
            <a:off x="5167995" y="5082073"/>
            <a:ext cx="1080149" cy="1080149"/>
          </a:xfrm>
          <a:prstGeom prst="rect">
            <a:avLst/>
          </a:prstGeom>
          <a:ln w="12700">
            <a:miter lim="400000"/>
          </a:ln>
        </p:spPr>
      </p:pic>
      <p:pic>
        <p:nvPicPr>
          <p:cNvPr id="54" name="pasted-image.png"/>
          <p:cNvPicPr/>
          <p:nvPr/>
        </p:nvPicPr>
        <p:blipFill>
          <a:blip r:embed="rId6">
            <a:extLst/>
          </a:blip>
          <a:stretch>
            <a:fillRect/>
          </a:stretch>
        </p:blipFill>
        <p:spPr>
          <a:xfrm>
            <a:off x="332623" y="4249315"/>
            <a:ext cx="1962898" cy="1104902"/>
          </a:xfrm>
          <a:prstGeom prst="rect">
            <a:avLst/>
          </a:prstGeom>
          <a:ln w="12700">
            <a:miter lim="400000"/>
          </a:ln>
        </p:spPr>
      </p:pic>
      <p:sp>
        <p:nvSpPr>
          <p:cNvPr id="55" name="Shape 55"/>
          <p:cNvSpPr/>
          <p:nvPr/>
        </p:nvSpPr>
        <p:spPr>
          <a:xfrm>
            <a:off x="8017285" y="2883500"/>
            <a:ext cx="603796" cy="1104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6600">
                <a:latin typeface="+mn-lt"/>
                <a:ea typeface="+mn-ea"/>
                <a:cs typeface="+mn-cs"/>
                <a:sym typeface="Helvetica"/>
              </a:defRPr>
            </a:lvl1pPr>
          </a:lstStyle>
          <a:p>
            <a:pPr lvl="0">
              <a:defRPr b="0" sz="1800"/>
            </a:pPr>
            <a:r>
              <a:rPr b="1" sz="6600"/>
              <a:t>+</a:t>
            </a:r>
          </a:p>
        </p:txBody>
      </p:sp>
      <p:sp>
        <p:nvSpPr>
          <p:cNvPr id="56" name="Shape 56"/>
          <p:cNvSpPr/>
          <p:nvPr/>
        </p:nvSpPr>
        <p:spPr>
          <a:xfrm>
            <a:off x="8908098" y="3042250"/>
            <a:ext cx="4146334" cy="787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4500">
                <a:latin typeface="+mn-lt"/>
                <a:ea typeface="+mn-ea"/>
                <a:cs typeface="+mn-cs"/>
                <a:sym typeface="Helvetica"/>
              </a:defRPr>
            </a:lvl1pPr>
          </a:lstStyle>
          <a:p>
            <a:pPr lvl="0">
              <a:defRPr b="0" sz="1800"/>
            </a:pPr>
            <a:r>
              <a:rPr b="1" sz="4500"/>
              <a:t>Gut Microbiota</a:t>
            </a:r>
          </a:p>
        </p:txBody>
      </p:sp>
      <p:pic>
        <p:nvPicPr>
          <p:cNvPr id="57" name="pasted-image.png"/>
          <p:cNvPicPr/>
          <p:nvPr/>
        </p:nvPicPr>
        <p:blipFill>
          <a:blip r:embed="rId7">
            <a:extLst/>
          </a:blip>
          <a:stretch>
            <a:fillRect/>
          </a:stretch>
        </p:blipFill>
        <p:spPr>
          <a:xfrm>
            <a:off x="9552118" y="3804939"/>
            <a:ext cx="2858295" cy="2143722"/>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136947" y="141053"/>
            <a:ext cx="11982831" cy="8636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defRPr sz="1800"/>
            </a:pPr>
            <a:r>
              <a:rPr b="1" i="1" sz="5000">
                <a:latin typeface="+mn-lt"/>
                <a:ea typeface="+mn-ea"/>
                <a:cs typeface="+mn-cs"/>
                <a:sym typeface="Helvetica"/>
              </a:rPr>
              <a:t>PTPN2</a:t>
            </a:r>
            <a:r>
              <a:rPr sz="5000"/>
              <a:t> </a:t>
            </a:r>
            <a:r>
              <a:rPr b="1" sz="5000">
                <a:latin typeface="+mn-lt"/>
                <a:ea typeface="+mn-ea"/>
                <a:cs typeface="+mn-cs"/>
                <a:sym typeface="Helvetica"/>
              </a:rPr>
              <a:t>gene is associated with Crohn’s</a:t>
            </a:r>
          </a:p>
        </p:txBody>
      </p:sp>
      <p:sp>
        <p:nvSpPr>
          <p:cNvPr id="62" name="Shape 62"/>
          <p:cNvSpPr/>
          <p:nvPr/>
        </p:nvSpPr>
        <p:spPr>
          <a:xfrm flipV="1">
            <a:off x="889253" y="2816864"/>
            <a:ext cx="10151309" cy="2"/>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63" name="Shape 63"/>
          <p:cNvSpPr/>
          <p:nvPr/>
        </p:nvSpPr>
        <p:spPr>
          <a:xfrm>
            <a:off x="1808588" y="2433334"/>
            <a:ext cx="3835616"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64" name="Shape 64"/>
          <p:cNvSpPr/>
          <p:nvPr/>
        </p:nvSpPr>
        <p:spPr>
          <a:xfrm>
            <a:off x="8543745" y="2487160"/>
            <a:ext cx="981606" cy="659410"/>
          </a:xfrm>
          <a:prstGeom prst="roundRect">
            <a:avLst>
              <a:gd name="adj" fmla="val 2889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65" name="Shape 65"/>
          <p:cNvSpPr/>
          <p:nvPr/>
        </p:nvSpPr>
        <p:spPr>
          <a:xfrm>
            <a:off x="10099469" y="2042165"/>
            <a:ext cx="637255" cy="1420739"/>
          </a:xfrm>
          <a:prstGeom prst="roundRect">
            <a:avLst>
              <a:gd name="adj" fmla="val 32871"/>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66" name="Shape 66"/>
          <p:cNvSpPr/>
          <p:nvPr/>
        </p:nvSpPr>
        <p:spPr>
          <a:xfrm>
            <a:off x="3303978" y="2588265"/>
            <a:ext cx="8448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PTPc</a:t>
            </a:r>
          </a:p>
        </p:txBody>
      </p:sp>
      <p:sp>
        <p:nvSpPr>
          <p:cNvPr id="67" name="Shape 67"/>
          <p:cNvSpPr/>
          <p:nvPr/>
        </p:nvSpPr>
        <p:spPr>
          <a:xfrm>
            <a:off x="8482410" y="2487160"/>
            <a:ext cx="1104275" cy="736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100">
                <a:solidFill>
                  <a:srgbClr val="FFFFFF"/>
                </a:solidFill>
                <a:latin typeface="+mn-lt"/>
                <a:ea typeface="+mn-ea"/>
                <a:cs typeface="+mn-cs"/>
                <a:sym typeface="Helvetica"/>
              </a:defRPr>
            </a:lvl1pPr>
          </a:lstStyle>
          <a:p>
            <a:pPr lvl="0">
              <a:defRPr b="0" sz="1800">
                <a:solidFill>
                  <a:srgbClr val="000000"/>
                </a:solidFill>
              </a:defRPr>
            </a:pPr>
            <a:r>
              <a:rPr b="1" sz="2100">
                <a:solidFill>
                  <a:srgbClr val="FFFFFF"/>
                </a:solidFill>
              </a:rPr>
              <a:t>Coiled coil</a:t>
            </a:r>
          </a:p>
        </p:txBody>
      </p:sp>
      <p:sp>
        <p:nvSpPr>
          <p:cNvPr id="68" name="Shape 68"/>
          <p:cNvSpPr/>
          <p:nvPr/>
        </p:nvSpPr>
        <p:spPr>
          <a:xfrm>
            <a:off x="9204691" y="2588264"/>
            <a:ext cx="2450390"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TM</a:t>
            </a:r>
          </a:p>
        </p:txBody>
      </p:sp>
      <p:sp>
        <p:nvSpPr>
          <p:cNvPr id="69" name="Shape 69"/>
          <p:cNvSpPr/>
          <p:nvPr/>
        </p:nvSpPr>
        <p:spPr>
          <a:xfrm>
            <a:off x="617725" y="4706257"/>
            <a:ext cx="3108672" cy="767062"/>
          </a:xfrm>
          <a:prstGeom prst="rect">
            <a:avLst/>
          </a:prstGeom>
          <a:solidFill>
            <a:srgbClr val="DCBD23"/>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mn-lt"/>
                <a:ea typeface="+mn-ea"/>
                <a:cs typeface="+mn-cs"/>
                <a:sym typeface="Helvetica"/>
              </a:defRPr>
            </a:lvl1pPr>
          </a:lstStyle>
          <a:p>
            <a:pPr lvl="0">
              <a:defRPr b="0" sz="1800">
                <a:solidFill>
                  <a:srgbClr val="000000"/>
                </a:solidFill>
              </a:defRPr>
            </a:pPr>
            <a:r>
              <a:rPr b="1" sz="2400">
                <a:solidFill>
                  <a:srgbClr val="FFFFFF"/>
                </a:solidFill>
              </a:rPr>
              <a:t>Cellular Component</a:t>
            </a:r>
          </a:p>
        </p:txBody>
      </p:sp>
      <p:sp>
        <p:nvSpPr>
          <p:cNvPr id="70" name="Shape 70"/>
          <p:cNvSpPr/>
          <p:nvPr/>
        </p:nvSpPr>
        <p:spPr>
          <a:xfrm>
            <a:off x="4574027" y="4706257"/>
            <a:ext cx="3108671" cy="767062"/>
          </a:xfrm>
          <a:prstGeom prst="rect">
            <a:avLst/>
          </a:prstGeom>
          <a:solidFill>
            <a:srgbClr val="FF8AD8"/>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mn-lt"/>
                <a:ea typeface="+mn-ea"/>
                <a:cs typeface="+mn-cs"/>
                <a:sym typeface="Helvetica"/>
              </a:defRPr>
            </a:lvl1pPr>
          </a:lstStyle>
          <a:p>
            <a:pPr lvl="0">
              <a:defRPr b="0" sz="1800">
                <a:solidFill>
                  <a:srgbClr val="000000"/>
                </a:solidFill>
              </a:defRPr>
            </a:pPr>
            <a:r>
              <a:rPr b="1" sz="2400">
                <a:solidFill>
                  <a:srgbClr val="FFFFFF"/>
                </a:solidFill>
              </a:rPr>
              <a:t>Biological Process</a:t>
            </a:r>
          </a:p>
        </p:txBody>
      </p:sp>
      <p:sp>
        <p:nvSpPr>
          <p:cNvPr id="71" name="Shape 71"/>
          <p:cNvSpPr/>
          <p:nvPr/>
        </p:nvSpPr>
        <p:spPr>
          <a:xfrm>
            <a:off x="9154911" y="4706257"/>
            <a:ext cx="3108671" cy="767062"/>
          </a:xfrm>
          <a:prstGeom prst="rect">
            <a:avLst/>
          </a:prstGeom>
          <a:solidFill>
            <a:srgbClr val="DCBD23"/>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mn-lt"/>
                <a:ea typeface="+mn-ea"/>
                <a:cs typeface="+mn-cs"/>
                <a:sym typeface="Helvetica"/>
              </a:defRPr>
            </a:lvl1pPr>
          </a:lstStyle>
          <a:p>
            <a:pPr lvl="0">
              <a:defRPr b="0" sz="1800">
                <a:solidFill>
                  <a:srgbClr val="000000"/>
                </a:solidFill>
              </a:defRPr>
            </a:pPr>
            <a:r>
              <a:rPr b="1" sz="2400">
                <a:solidFill>
                  <a:srgbClr val="FFFFFF"/>
                </a:solidFill>
              </a:rPr>
              <a:t>Molecular Function</a:t>
            </a:r>
          </a:p>
        </p:txBody>
      </p:sp>
      <p:sp>
        <p:nvSpPr>
          <p:cNvPr id="72" name="Shape 72"/>
          <p:cNvSpPr/>
          <p:nvPr/>
        </p:nvSpPr>
        <p:spPr>
          <a:xfrm>
            <a:off x="4342177" y="5815803"/>
            <a:ext cx="3572372"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b="1" sz="2800">
                <a:latin typeface="+mn-lt"/>
                <a:ea typeface="+mn-ea"/>
                <a:cs typeface="+mn-cs"/>
                <a:sym typeface="Helvetica"/>
              </a:rPr>
              <a:t>Immune Response</a:t>
            </a:r>
            <a:endParaRPr b="1" sz="2800">
              <a:latin typeface="+mn-lt"/>
              <a:ea typeface="+mn-ea"/>
              <a:cs typeface="+mn-cs"/>
              <a:sym typeface="Helvetica"/>
            </a:endParaRPr>
          </a:p>
          <a:p>
            <a:pPr lvl="0">
              <a:defRPr sz="1800"/>
            </a:pPr>
            <a:endParaRPr b="1" sz="2800">
              <a:latin typeface="+mn-lt"/>
              <a:ea typeface="+mn-ea"/>
              <a:cs typeface="+mn-cs"/>
              <a:sym typeface="Helvetica"/>
            </a:endParaRPr>
          </a:p>
          <a:p>
            <a:pPr lvl="0">
              <a:defRPr sz="1800"/>
            </a:pPr>
            <a:r>
              <a:rPr b="1" sz="2800">
                <a:solidFill>
                  <a:srgbClr val="FF2600"/>
                </a:solidFill>
                <a:latin typeface="+mn-lt"/>
                <a:ea typeface="+mn-ea"/>
                <a:cs typeface="+mn-cs"/>
                <a:sym typeface="Helvetica"/>
              </a:rPr>
              <a:t>Glucose Metabolism</a:t>
            </a:r>
          </a:p>
        </p:txBody>
      </p:sp>
      <p:sp>
        <p:nvSpPr>
          <p:cNvPr id="73" name="Shape 73"/>
          <p:cNvSpPr/>
          <p:nvPr/>
        </p:nvSpPr>
        <p:spPr>
          <a:xfrm>
            <a:off x="9768342" y="5836267"/>
            <a:ext cx="1714501"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800">
                <a:latin typeface="+mn-lt"/>
                <a:ea typeface="+mn-ea"/>
                <a:cs typeface="+mn-cs"/>
                <a:sym typeface="Helvetica"/>
              </a:defRPr>
            </a:lvl1pPr>
          </a:lstStyle>
          <a:p>
            <a:pPr lvl="0">
              <a:defRPr b="0" sz="1800"/>
            </a:pPr>
            <a:r>
              <a:rPr b="1" sz="2800"/>
              <a:t>Signaling</a:t>
            </a:r>
          </a:p>
        </p:txBody>
      </p:sp>
      <p:sp>
        <p:nvSpPr>
          <p:cNvPr id="74" name="Shape 74"/>
          <p:cNvSpPr/>
          <p:nvPr/>
        </p:nvSpPr>
        <p:spPr>
          <a:xfrm>
            <a:off x="1141995" y="5836267"/>
            <a:ext cx="1892822"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800">
                <a:latin typeface="+mn-lt"/>
                <a:ea typeface="+mn-ea"/>
                <a:cs typeface="+mn-cs"/>
                <a:sym typeface="Helvetica"/>
              </a:defRPr>
            </a:lvl1pPr>
          </a:lstStyle>
          <a:p>
            <a:pPr lvl="0">
              <a:defRPr b="0" sz="1800"/>
            </a:pPr>
            <a:r>
              <a:rPr b="1" sz="2800"/>
              <a:t>Membrane</a:t>
            </a:r>
          </a:p>
        </p:txBody>
      </p:sp>
      <p:sp>
        <p:nvSpPr>
          <p:cNvPr id="75" name="Shape 75"/>
          <p:cNvSpPr/>
          <p:nvPr/>
        </p:nvSpPr>
        <p:spPr>
          <a:xfrm>
            <a:off x="8263293" y="6716672"/>
            <a:ext cx="4724599"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800">
                <a:solidFill>
                  <a:srgbClr val="FF2600"/>
                </a:solidFill>
                <a:latin typeface="+mn-lt"/>
                <a:ea typeface="+mn-ea"/>
                <a:cs typeface="+mn-cs"/>
                <a:sym typeface="Helvetica"/>
              </a:defRPr>
            </a:lvl1pPr>
          </a:lstStyle>
          <a:p>
            <a:pPr lvl="0">
              <a:defRPr b="0" sz="1800">
                <a:solidFill>
                  <a:srgbClr val="000000"/>
                </a:solidFill>
              </a:defRPr>
            </a:pPr>
            <a:r>
              <a:rPr b="1" sz="2800">
                <a:solidFill>
                  <a:srgbClr val="FF2600"/>
                </a:solidFill>
              </a:rPr>
              <a:t>Dephosphorylation Activity</a:t>
            </a:r>
          </a:p>
        </p:txBody>
      </p:sp>
      <p:sp>
        <p:nvSpPr>
          <p:cNvPr id="76" name="Shape 76"/>
          <p:cNvSpPr/>
          <p:nvPr/>
        </p:nvSpPr>
        <p:spPr>
          <a:xfrm flipV="1">
            <a:off x="2311400" y="3242957"/>
            <a:ext cx="0" cy="1145159"/>
          </a:xfrm>
          <a:prstGeom prst="line">
            <a:avLst/>
          </a:prstGeom>
          <a:ln w="38100">
            <a:solidFill>
              <a:srgbClr val="C82506"/>
            </a:solidFill>
            <a:tailEnd type="triangle"/>
          </a:ln>
          <a:effectLst>
            <a:outerShdw sx="100000" sy="100000" kx="0" ky="0" algn="b" rotWithShape="0" blurRad="38100" dist="25400" dir="5400000">
              <a:srgbClr val="000000">
                <a:alpha val="50000"/>
              </a:srgbClr>
            </a:outerShdw>
          </a:effectLst>
        </p:spPr>
        <p:txBody>
          <a:bodyPr lIns="0" tIns="0" rIns="0" bIns="0"/>
          <a:lstStyle/>
          <a:p>
            <a:pPr lvl="0" algn="l" defTabSz="457200">
              <a:defRPr sz="1200">
                <a:latin typeface="+mn-lt"/>
                <a:ea typeface="+mn-ea"/>
                <a:cs typeface="+mn-cs"/>
                <a:sym typeface="Helvetica"/>
              </a:defRPr>
            </a:pP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89850" y="-28766"/>
            <a:ext cx="12644141" cy="865716"/>
          </a:xfrm>
          <a:prstGeom prst="rect">
            <a:avLst/>
          </a:prstGeom>
        </p:spPr>
        <p:txBody>
          <a:bodyPr/>
          <a:lstStyle>
            <a:lvl1pPr algn="l" defTabSz="549148">
              <a:defRPr b="1" sz="4200">
                <a:latin typeface="+mn-lt"/>
                <a:ea typeface="+mn-ea"/>
                <a:cs typeface="+mn-cs"/>
                <a:sym typeface="Helvetica"/>
              </a:defRPr>
            </a:lvl1pPr>
          </a:lstStyle>
          <a:p>
            <a:pPr lvl="0">
              <a:defRPr b="0" sz="1800"/>
            </a:pPr>
            <a:r>
              <a:rPr b="1" sz="4200"/>
              <a:t>How well conserved is PTPN2?</a:t>
            </a:r>
          </a:p>
        </p:txBody>
      </p:sp>
      <p:sp>
        <p:nvSpPr>
          <p:cNvPr id="81" name="Shape 81"/>
          <p:cNvSpPr/>
          <p:nvPr/>
        </p:nvSpPr>
        <p:spPr>
          <a:xfrm flipV="1">
            <a:off x="2382666" y="2321324"/>
            <a:ext cx="6916581" cy="2"/>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82" name="Shape 82"/>
          <p:cNvSpPr/>
          <p:nvPr/>
        </p:nvSpPr>
        <p:spPr>
          <a:xfrm flipV="1">
            <a:off x="2433466" y="3433532"/>
            <a:ext cx="6916581" cy="2"/>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83" name="Shape 83"/>
          <p:cNvSpPr/>
          <p:nvPr/>
        </p:nvSpPr>
        <p:spPr>
          <a:xfrm flipV="1">
            <a:off x="2420985" y="5063953"/>
            <a:ext cx="6916581" cy="2"/>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84" name="Shape 84"/>
          <p:cNvSpPr/>
          <p:nvPr/>
        </p:nvSpPr>
        <p:spPr>
          <a:xfrm>
            <a:off x="2394394" y="7942826"/>
            <a:ext cx="6611606"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85" name="Shape 85"/>
          <p:cNvSpPr/>
          <p:nvPr/>
        </p:nvSpPr>
        <p:spPr>
          <a:xfrm>
            <a:off x="3026447" y="1937793"/>
            <a:ext cx="3096917"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86" name="Shape 86"/>
          <p:cNvSpPr/>
          <p:nvPr/>
        </p:nvSpPr>
        <p:spPr>
          <a:xfrm>
            <a:off x="7425062" y="1991619"/>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87" name="Shape 87"/>
          <p:cNvSpPr/>
          <p:nvPr/>
        </p:nvSpPr>
        <p:spPr>
          <a:xfrm>
            <a:off x="8579720" y="1675285"/>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88" name="Shape 88"/>
          <p:cNvSpPr/>
          <p:nvPr/>
        </p:nvSpPr>
        <p:spPr>
          <a:xfrm>
            <a:off x="9526338" y="2092724"/>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415 aa</a:t>
            </a:r>
          </a:p>
        </p:txBody>
      </p:sp>
      <p:sp>
        <p:nvSpPr>
          <p:cNvPr id="89" name="Shape 89"/>
          <p:cNvSpPr/>
          <p:nvPr/>
        </p:nvSpPr>
        <p:spPr>
          <a:xfrm>
            <a:off x="9554650" y="3204932"/>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410 aa</a:t>
            </a:r>
          </a:p>
        </p:txBody>
      </p:sp>
      <p:sp>
        <p:nvSpPr>
          <p:cNvPr id="90" name="Shape 90"/>
          <p:cNvSpPr/>
          <p:nvPr/>
        </p:nvSpPr>
        <p:spPr>
          <a:xfrm>
            <a:off x="3086227" y="2918748"/>
            <a:ext cx="3096917" cy="767061"/>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91" name="Shape 91"/>
          <p:cNvSpPr/>
          <p:nvPr/>
        </p:nvSpPr>
        <p:spPr>
          <a:xfrm>
            <a:off x="3067518" y="4756516"/>
            <a:ext cx="3096917" cy="767063"/>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92" name="Shape 92"/>
          <p:cNvSpPr/>
          <p:nvPr/>
        </p:nvSpPr>
        <p:spPr>
          <a:xfrm>
            <a:off x="7762013" y="3103827"/>
            <a:ext cx="520206" cy="659411"/>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93" name="Shape 93"/>
          <p:cNvSpPr/>
          <p:nvPr/>
        </p:nvSpPr>
        <p:spPr>
          <a:xfrm>
            <a:off x="9526338" y="4835353"/>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406 aa</a:t>
            </a:r>
          </a:p>
        </p:txBody>
      </p:sp>
      <p:sp>
        <p:nvSpPr>
          <p:cNvPr id="94" name="Shape 94"/>
          <p:cNvSpPr/>
          <p:nvPr/>
        </p:nvSpPr>
        <p:spPr>
          <a:xfrm>
            <a:off x="8618040" y="4383161"/>
            <a:ext cx="520205"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95" name="Shape 95"/>
          <p:cNvSpPr/>
          <p:nvPr/>
        </p:nvSpPr>
        <p:spPr>
          <a:xfrm>
            <a:off x="7463381" y="4680424"/>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96" name="Shape 96"/>
          <p:cNvSpPr/>
          <p:nvPr/>
        </p:nvSpPr>
        <p:spPr>
          <a:xfrm>
            <a:off x="3047156" y="7576438"/>
            <a:ext cx="3096916" cy="767063"/>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97" name="Shape 97"/>
          <p:cNvSpPr/>
          <p:nvPr/>
        </p:nvSpPr>
        <p:spPr>
          <a:xfrm>
            <a:off x="9244277" y="7719151"/>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393 aa</a:t>
            </a:r>
          </a:p>
        </p:txBody>
      </p:sp>
      <p:sp>
        <p:nvSpPr>
          <p:cNvPr id="98" name="Shape 98"/>
          <p:cNvSpPr/>
          <p:nvPr/>
        </p:nvSpPr>
        <p:spPr>
          <a:xfrm>
            <a:off x="2394394" y="8799318"/>
            <a:ext cx="8890457"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99" name="Shape 99"/>
          <p:cNvSpPr/>
          <p:nvPr/>
        </p:nvSpPr>
        <p:spPr>
          <a:xfrm>
            <a:off x="3047156" y="8510677"/>
            <a:ext cx="3096916"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00" name="Shape 100"/>
          <p:cNvSpPr/>
          <p:nvPr/>
        </p:nvSpPr>
        <p:spPr>
          <a:xfrm>
            <a:off x="9871489" y="8469614"/>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01" name="Shape 101"/>
          <p:cNvSpPr/>
          <p:nvPr/>
        </p:nvSpPr>
        <p:spPr>
          <a:xfrm>
            <a:off x="10686948" y="8037399"/>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02" name="Shape 102"/>
          <p:cNvSpPr/>
          <p:nvPr/>
        </p:nvSpPr>
        <p:spPr>
          <a:xfrm>
            <a:off x="11496503" y="8570718"/>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548 aa</a:t>
            </a:r>
          </a:p>
        </p:txBody>
      </p:sp>
      <p:pic>
        <p:nvPicPr>
          <p:cNvPr id="103" name="image5.png"/>
          <p:cNvPicPr/>
          <p:nvPr/>
        </p:nvPicPr>
        <p:blipFill>
          <a:blip r:embed="rId4">
            <a:extLst/>
          </a:blip>
          <a:stretch>
            <a:fillRect/>
          </a:stretch>
        </p:blipFill>
        <p:spPr>
          <a:xfrm>
            <a:off x="1408296" y="1991619"/>
            <a:ext cx="619446" cy="659410"/>
          </a:xfrm>
          <a:prstGeom prst="rect">
            <a:avLst/>
          </a:prstGeom>
          <a:ln w="12700">
            <a:miter lim="400000"/>
          </a:ln>
        </p:spPr>
      </p:pic>
      <p:pic>
        <p:nvPicPr>
          <p:cNvPr id="104" name="image6.png"/>
          <p:cNvPicPr/>
          <p:nvPr/>
        </p:nvPicPr>
        <p:blipFill>
          <a:blip r:embed="rId5">
            <a:extLst/>
          </a:blip>
          <a:stretch>
            <a:fillRect/>
          </a:stretch>
        </p:blipFill>
        <p:spPr>
          <a:xfrm>
            <a:off x="1422650" y="3031589"/>
            <a:ext cx="590738" cy="801297"/>
          </a:xfrm>
          <a:prstGeom prst="rect">
            <a:avLst/>
          </a:prstGeom>
          <a:ln w="12700">
            <a:miter lim="400000"/>
          </a:ln>
        </p:spPr>
      </p:pic>
      <p:pic>
        <p:nvPicPr>
          <p:cNvPr id="105" name="image7.png"/>
          <p:cNvPicPr/>
          <p:nvPr/>
        </p:nvPicPr>
        <p:blipFill>
          <a:blip r:embed="rId6">
            <a:extLst/>
          </a:blip>
          <a:stretch>
            <a:fillRect/>
          </a:stretch>
        </p:blipFill>
        <p:spPr>
          <a:xfrm>
            <a:off x="1236769" y="4666241"/>
            <a:ext cx="691927" cy="725917"/>
          </a:xfrm>
          <a:prstGeom prst="rect">
            <a:avLst/>
          </a:prstGeom>
          <a:ln w="12700">
            <a:miter lim="400000"/>
          </a:ln>
        </p:spPr>
      </p:pic>
      <p:pic>
        <p:nvPicPr>
          <p:cNvPr id="106" name="image8.png"/>
          <p:cNvPicPr/>
          <p:nvPr/>
        </p:nvPicPr>
        <p:blipFill>
          <a:blip r:embed="rId7">
            <a:extLst/>
          </a:blip>
          <a:stretch>
            <a:fillRect/>
          </a:stretch>
        </p:blipFill>
        <p:spPr>
          <a:xfrm>
            <a:off x="1199541" y="7436880"/>
            <a:ext cx="966095" cy="966095"/>
          </a:xfrm>
          <a:prstGeom prst="rect">
            <a:avLst/>
          </a:prstGeom>
          <a:ln w="12700">
            <a:miter lim="400000"/>
          </a:ln>
        </p:spPr>
      </p:pic>
      <p:pic>
        <p:nvPicPr>
          <p:cNvPr id="107" name="image9.png"/>
          <p:cNvPicPr/>
          <p:nvPr/>
        </p:nvPicPr>
        <p:blipFill>
          <a:blip r:embed="rId8">
            <a:extLst/>
          </a:blip>
          <a:stretch>
            <a:fillRect/>
          </a:stretch>
        </p:blipFill>
        <p:spPr>
          <a:xfrm>
            <a:off x="1266914" y="8545231"/>
            <a:ext cx="824067" cy="508176"/>
          </a:xfrm>
          <a:prstGeom prst="rect">
            <a:avLst/>
          </a:prstGeom>
          <a:ln w="12700">
            <a:miter lim="400000"/>
          </a:ln>
        </p:spPr>
      </p:pic>
      <p:sp>
        <p:nvSpPr>
          <p:cNvPr id="108" name="Shape 108"/>
          <p:cNvSpPr/>
          <p:nvPr/>
        </p:nvSpPr>
        <p:spPr>
          <a:xfrm>
            <a:off x="2445947" y="4176102"/>
            <a:ext cx="6424758"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09" name="Shape 109"/>
          <p:cNvSpPr/>
          <p:nvPr/>
        </p:nvSpPr>
        <p:spPr>
          <a:xfrm>
            <a:off x="9035931" y="3947501"/>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388 aa</a:t>
            </a:r>
          </a:p>
        </p:txBody>
      </p:sp>
      <p:pic>
        <p:nvPicPr>
          <p:cNvPr id="110" name="image10.png"/>
          <p:cNvPicPr/>
          <p:nvPr/>
        </p:nvPicPr>
        <p:blipFill>
          <a:blip r:embed="rId9">
            <a:extLst/>
          </a:blip>
          <a:stretch>
            <a:fillRect/>
          </a:stretch>
        </p:blipFill>
        <p:spPr>
          <a:xfrm>
            <a:off x="1305985" y="3950171"/>
            <a:ext cx="824067" cy="451864"/>
          </a:xfrm>
          <a:prstGeom prst="rect">
            <a:avLst/>
          </a:prstGeom>
          <a:ln w="12700">
            <a:miter lim="400000"/>
          </a:ln>
        </p:spPr>
      </p:pic>
      <p:sp>
        <p:nvSpPr>
          <p:cNvPr id="111" name="Shape 111"/>
          <p:cNvSpPr/>
          <p:nvPr/>
        </p:nvSpPr>
        <p:spPr>
          <a:xfrm>
            <a:off x="3067518" y="3799586"/>
            <a:ext cx="3096917"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12" name="Shape 112"/>
          <p:cNvSpPr/>
          <p:nvPr/>
        </p:nvSpPr>
        <p:spPr>
          <a:xfrm>
            <a:off x="7425062" y="3881690"/>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13" name="Shape 113"/>
          <p:cNvSpPr/>
          <p:nvPr/>
        </p:nvSpPr>
        <p:spPr>
          <a:xfrm>
            <a:off x="2387597" y="6052909"/>
            <a:ext cx="6611606"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14" name="Shape 114"/>
          <p:cNvSpPr/>
          <p:nvPr/>
        </p:nvSpPr>
        <p:spPr>
          <a:xfrm>
            <a:off x="9237481" y="5777018"/>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393 aa</a:t>
            </a:r>
          </a:p>
        </p:txBody>
      </p:sp>
      <p:sp>
        <p:nvSpPr>
          <p:cNvPr id="115" name="Shape 115"/>
          <p:cNvSpPr/>
          <p:nvPr/>
        </p:nvSpPr>
        <p:spPr>
          <a:xfrm>
            <a:off x="3040358" y="5777019"/>
            <a:ext cx="3096917"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16" name="Shape 116"/>
          <p:cNvSpPr/>
          <p:nvPr/>
        </p:nvSpPr>
        <p:spPr>
          <a:xfrm>
            <a:off x="8366092" y="5723205"/>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17" name="Shape 117"/>
          <p:cNvSpPr/>
          <p:nvPr/>
        </p:nvSpPr>
        <p:spPr>
          <a:xfrm>
            <a:off x="2387597" y="7053339"/>
            <a:ext cx="8048647"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18" name="Shape 118"/>
          <p:cNvSpPr/>
          <p:nvPr/>
        </p:nvSpPr>
        <p:spPr>
          <a:xfrm>
            <a:off x="3040358" y="6665509"/>
            <a:ext cx="3096917"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19" name="Shape 119"/>
          <p:cNvSpPr/>
          <p:nvPr/>
        </p:nvSpPr>
        <p:spPr>
          <a:xfrm>
            <a:off x="9017976" y="6738611"/>
            <a:ext cx="520206" cy="659409"/>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20" name="Shape 120"/>
          <p:cNvSpPr/>
          <p:nvPr/>
        </p:nvSpPr>
        <p:spPr>
          <a:xfrm>
            <a:off x="9752537" y="6311294"/>
            <a:ext cx="520206" cy="1292079"/>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21" name="Shape 121"/>
          <p:cNvSpPr/>
          <p:nvPr/>
        </p:nvSpPr>
        <p:spPr>
          <a:xfrm>
            <a:off x="10586053" y="6820439"/>
            <a:ext cx="100771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501 aa</a:t>
            </a:r>
          </a:p>
        </p:txBody>
      </p:sp>
      <p:pic>
        <p:nvPicPr>
          <p:cNvPr id="122" name="image11.png"/>
          <p:cNvPicPr/>
          <p:nvPr/>
        </p:nvPicPr>
        <p:blipFill>
          <a:blip r:embed="rId10">
            <a:extLst/>
          </a:blip>
          <a:stretch>
            <a:fillRect/>
          </a:stretch>
        </p:blipFill>
        <p:spPr>
          <a:xfrm>
            <a:off x="1219999" y="5778459"/>
            <a:ext cx="904303" cy="602869"/>
          </a:xfrm>
          <a:prstGeom prst="rect">
            <a:avLst/>
          </a:prstGeom>
          <a:ln w="12700">
            <a:miter lim="400000"/>
          </a:ln>
        </p:spPr>
      </p:pic>
      <p:pic>
        <p:nvPicPr>
          <p:cNvPr id="123" name="image1.gif"/>
          <p:cNvPicPr/>
          <p:nvPr/>
        </p:nvPicPr>
        <p:blipFill>
          <a:blip r:embed="rId11">
            <a:extLst/>
          </a:blip>
          <a:stretch>
            <a:fillRect/>
          </a:stretch>
        </p:blipFill>
        <p:spPr>
          <a:xfrm>
            <a:off x="1327311" y="6736508"/>
            <a:ext cx="690704" cy="602870"/>
          </a:xfrm>
          <a:prstGeom prst="rect">
            <a:avLst/>
          </a:prstGeom>
          <a:ln w="12700">
            <a:miter lim="400000"/>
          </a:ln>
        </p:spPr>
      </p:pic>
      <p:sp>
        <p:nvSpPr>
          <p:cNvPr id="124" name="Shape 124"/>
          <p:cNvSpPr/>
          <p:nvPr/>
        </p:nvSpPr>
        <p:spPr>
          <a:xfrm>
            <a:off x="1213910" y="8367433"/>
            <a:ext cx="916481" cy="917594"/>
          </a:xfrm>
          <a:prstGeom prst="rect">
            <a:avLst/>
          </a:prstGeom>
          <a:ln w="88900">
            <a:solidFill>
              <a:srgbClr val="C82506"/>
            </a:solidFill>
            <a:miter lim="400000"/>
          </a:ln>
        </p:spPr>
        <p:txBody>
          <a:bodyPr lIns="0" tIns="0" rIns="0" bIns="0" anchor="ctr"/>
          <a:lstStyle/>
          <a:p>
            <a:pPr lvl="0">
              <a:defRPr sz="2400"/>
            </a:pPr>
          </a:p>
        </p:txBody>
      </p:sp>
      <p:sp>
        <p:nvSpPr>
          <p:cNvPr id="125" name="Shape 125"/>
          <p:cNvSpPr/>
          <p:nvPr/>
        </p:nvSpPr>
        <p:spPr>
          <a:xfrm>
            <a:off x="4106102" y="2069360"/>
            <a:ext cx="8448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PTPc</a:t>
            </a:r>
          </a:p>
        </p:txBody>
      </p:sp>
      <p:sp>
        <p:nvSpPr>
          <p:cNvPr id="126" name="Shape 126"/>
          <p:cNvSpPr/>
          <p:nvPr/>
        </p:nvSpPr>
        <p:spPr>
          <a:xfrm>
            <a:off x="7122069" y="2154967"/>
            <a:ext cx="1104275"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200">
                <a:solidFill>
                  <a:srgbClr val="FFFFFF"/>
                </a:solidFill>
                <a:latin typeface="+mn-lt"/>
                <a:ea typeface="+mn-ea"/>
                <a:cs typeface="+mn-cs"/>
                <a:sym typeface="Helvetica"/>
              </a:defRPr>
            </a:lvl1pPr>
          </a:lstStyle>
          <a:p>
            <a:pPr lvl="0">
              <a:defRPr b="0" sz="1800">
                <a:solidFill>
                  <a:srgbClr val="000000"/>
                </a:solidFill>
              </a:defRPr>
            </a:pPr>
            <a:r>
              <a:rPr b="1" sz="1200">
                <a:solidFill>
                  <a:srgbClr val="FFFFFF"/>
                </a:solidFill>
              </a:rPr>
              <a:t>Coiled coil</a:t>
            </a:r>
          </a:p>
        </p:txBody>
      </p:sp>
      <p:sp>
        <p:nvSpPr>
          <p:cNvPr id="127" name="Shape 127"/>
          <p:cNvSpPr/>
          <p:nvPr/>
        </p:nvSpPr>
        <p:spPr>
          <a:xfrm>
            <a:off x="7608119" y="2069359"/>
            <a:ext cx="2450390"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TM</a:t>
            </a:r>
          </a:p>
        </p:txBody>
      </p:sp>
      <p:sp>
        <p:nvSpPr>
          <p:cNvPr id="128" name="Shape 128"/>
          <p:cNvSpPr/>
          <p:nvPr/>
        </p:nvSpPr>
        <p:spPr>
          <a:xfrm>
            <a:off x="175047" y="2069359"/>
            <a:ext cx="105578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atin typeface="+mn-lt"/>
                <a:ea typeface="+mn-ea"/>
                <a:cs typeface="+mn-cs"/>
                <a:sym typeface="Helvetica"/>
              </a:defRPr>
            </a:lvl1pPr>
          </a:lstStyle>
          <a:p>
            <a:pPr lvl="0">
              <a:defRPr b="0" sz="1800"/>
            </a:pPr>
            <a:r>
              <a:rPr b="1" sz="2300"/>
              <a:t>PTPN2</a:t>
            </a:r>
          </a:p>
        </p:txBody>
      </p:sp>
      <p:sp>
        <p:nvSpPr>
          <p:cNvPr id="129" name="Shape 129"/>
          <p:cNvSpPr/>
          <p:nvPr/>
        </p:nvSpPr>
        <p:spPr>
          <a:xfrm>
            <a:off x="14228" y="8462768"/>
            <a:ext cx="1088158"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Ptp61F</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374036" y="-660243"/>
            <a:ext cx="11099802" cy="2159002"/>
          </a:xfrm>
          <a:prstGeom prst="rect">
            <a:avLst/>
          </a:prstGeom>
        </p:spPr>
        <p:txBody>
          <a:bodyPr/>
          <a:lstStyle>
            <a:lvl1pPr>
              <a:defRPr b="1" sz="3900">
                <a:latin typeface="+mn-lt"/>
                <a:ea typeface="+mn-ea"/>
                <a:cs typeface="+mn-cs"/>
                <a:sym typeface="Helvetica"/>
              </a:defRPr>
            </a:lvl1pPr>
          </a:lstStyle>
          <a:p>
            <a:pPr lvl="0">
              <a:defRPr b="0" sz="1800"/>
            </a:pPr>
            <a:r>
              <a:rPr b="1" sz="3900"/>
              <a:t>PTPN2 protein interactions are conserved</a:t>
            </a:r>
          </a:p>
        </p:txBody>
      </p:sp>
      <p:pic>
        <p:nvPicPr>
          <p:cNvPr id="134" name="image12.png"/>
          <p:cNvPicPr/>
          <p:nvPr/>
        </p:nvPicPr>
        <p:blipFill>
          <a:blip r:embed="rId3">
            <a:extLst/>
          </a:blip>
          <a:stretch>
            <a:fillRect/>
          </a:stretch>
        </p:blipFill>
        <p:spPr>
          <a:xfrm>
            <a:off x="-785124" y="2695449"/>
            <a:ext cx="7115567" cy="3429310"/>
          </a:xfrm>
          <a:prstGeom prst="rect">
            <a:avLst/>
          </a:prstGeom>
          <a:ln w="12700">
            <a:miter lim="400000"/>
          </a:ln>
        </p:spPr>
      </p:pic>
      <p:sp>
        <p:nvSpPr>
          <p:cNvPr id="135" name="Shape 135"/>
          <p:cNvSpPr/>
          <p:nvPr/>
        </p:nvSpPr>
        <p:spPr>
          <a:xfrm>
            <a:off x="1211060" y="7378598"/>
            <a:ext cx="3829175"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800">
                <a:latin typeface="+mn-lt"/>
                <a:ea typeface="+mn-ea"/>
                <a:cs typeface="+mn-cs"/>
                <a:sym typeface="Helvetica"/>
              </a:defRPr>
            </a:lvl1pPr>
          </a:lstStyle>
          <a:p>
            <a:pPr lvl="0">
              <a:defRPr b="0" sz="1800"/>
            </a:pPr>
            <a:r>
              <a:rPr b="1" sz="2800"/>
              <a:t>Homo Sapiens PTPN2</a:t>
            </a:r>
          </a:p>
        </p:txBody>
      </p:sp>
      <p:pic>
        <p:nvPicPr>
          <p:cNvPr id="136" name="image13.png"/>
          <p:cNvPicPr/>
          <p:nvPr/>
        </p:nvPicPr>
        <p:blipFill>
          <a:blip r:embed="rId4">
            <a:extLst/>
          </a:blip>
          <a:stretch>
            <a:fillRect/>
          </a:stretch>
        </p:blipFill>
        <p:spPr>
          <a:xfrm>
            <a:off x="6034776" y="2629614"/>
            <a:ext cx="6986115" cy="3560979"/>
          </a:xfrm>
          <a:prstGeom prst="rect">
            <a:avLst/>
          </a:prstGeom>
          <a:ln w="12700">
            <a:miter lim="400000"/>
          </a:ln>
        </p:spPr>
      </p:pic>
      <p:sp>
        <p:nvSpPr>
          <p:cNvPr id="137" name="Shape 137"/>
          <p:cNvSpPr/>
          <p:nvPr/>
        </p:nvSpPr>
        <p:spPr>
          <a:xfrm>
            <a:off x="8373872" y="7378598"/>
            <a:ext cx="3255840" cy="533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800">
                <a:latin typeface="+mn-lt"/>
                <a:ea typeface="+mn-ea"/>
                <a:cs typeface="+mn-cs"/>
                <a:sym typeface="Helvetica"/>
              </a:defRPr>
            </a:lvl1pPr>
          </a:lstStyle>
          <a:p>
            <a:pPr lvl="0">
              <a:defRPr b="0" sz="1800"/>
            </a:pPr>
            <a:r>
              <a:rPr b="1" sz="2800"/>
              <a:t>Drosophila Ptp61F</a:t>
            </a:r>
          </a:p>
        </p:txBody>
      </p:sp>
      <p:sp>
        <p:nvSpPr>
          <p:cNvPr id="138" name="Shape 138"/>
          <p:cNvSpPr/>
          <p:nvPr/>
        </p:nvSpPr>
        <p:spPr>
          <a:xfrm>
            <a:off x="10427044" y="2286703"/>
            <a:ext cx="2338011" cy="2158948"/>
          </a:xfrm>
          <a:custGeom>
            <a:avLst/>
            <a:gdLst/>
            <a:ahLst/>
            <a:cxnLst>
              <a:cxn ang="0">
                <a:pos x="wd2" y="hd2"/>
              </a:cxn>
              <a:cxn ang="5400000">
                <a:pos x="wd2" y="hd2"/>
              </a:cxn>
              <a:cxn ang="10800000">
                <a:pos x="wd2" y="hd2"/>
              </a:cxn>
              <a:cxn ang="16200000">
                <a:pos x="wd2" y="hd2"/>
              </a:cxn>
            </a:cxnLst>
            <a:rect l="0" t="0" r="r" b="b"/>
            <a:pathLst>
              <a:path w="19678" h="19678"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70BF41"/>
            </a:solidFill>
            <a:miter lim="400000"/>
          </a:ln>
        </p:spPr>
        <p:txBody>
          <a:bodyPr lIns="0" tIns="0" rIns="0" bIns="0" anchor="ctr"/>
          <a:lstStyle/>
          <a:p>
            <a:pPr lvl="0">
              <a:defRPr sz="2400"/>
            </a:pPr>
          </a:p>
        </p:txBody>
      </p:sp>
      <p:sp>
        <p:nvSpPr>
          <p:cNvPr id="139" name="Shape 139"/>
          <p:cNvSpPr/>
          <p:nvPr/>
        </p:nvSpPr>
        <p:spPr>
          <a:xfrm>
            <a:off x="3739627" y="2650834"/>
            <a:ext cx="2524288" cy="22787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70BF41"/>
            </a:solidFill>
            <a:miter lim="400000"/>
          </a:ln>
        </p:spPr>
        <p:txBody>
          <a:bodyPr lIns="0" tIns="0" rIns="0" bIns="0" anchor="ctr"/>
          <a:lstStyle/>
          <a:p>
            <a:pPr lvl="0">
              <a:defRPr sz="2000"/>
            </a:pPr>
          </a:p>
        </p:txBody>
      </p:sp>
      <p:sp>
        <p:nvSpPr>
          <p:cNvPr id="140" name="Shape 140"/>
          <p:cNvSpPr/>
          <p:nvPr/>
        </p:nvSpPr>
        <p:spPr>
          <a:xfrm>
            <a:off x="9206143" y="4851032"/>
            <a:ext cx="1946295" cy="160591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EC5D57"/>
            </a:solidFill>
            <a:miter lim="400000"/>
          </a:ln>
        </p:spPr>
        <p:txBody>
          <a:bodyPr lIns="0" tIns="0" rIns="0" bIns="0" anchor="ctr"/>
          <a:lstStyle/>
          <a:p>
            <a:pPr lvl="0">
              <a:defRPr sz="2400"/>
            </a:pPr>
          </a:p>
        </p:txBody>
      </p:sp>
      <p:sp>
        <p:nvSpPr>
          <p:cNvPr id="141" name="Shape 141"/>
          <p:cNvSpPr/>
          <p:nvPr/>
        </p:nvSpPr>
        <p:spPr>
          <a:xfrm>
            <a:off x="1799463" y="4680298"/>
            <a:ext cx="1946294" cy="16059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52400">
            <a:solidFill>
              <a:srgbClr val="EC5D57"/>
            </a:solidFill>
            <a:miter lim="400000"/>
          </a:ln>
        </p:spPr>
        <p:txBody>
          <a:bodyPr lIns="0" tIns="0" rIns="0" bIns="0" anchor="ctr"/>
          <a:lstStyle/>
          <a:p>
            <a:pPr lvl="0">
              <a:defRPr sz="2400"/>
            </a:pPr>
          </a:p>
        </p:txBody>
      </p:sp>
      <p:sp>
        <p:nvSpPr>
          <p:cNvPr id="142" name="Shape 142"/>
          <p:cNvSpPr/>
          <p:nvPr/>
        </p:nvSpPr>
        <p:spPr>
          <a:xfrm>
            <a:off x="1109975" y="6515659"/>
            <a:ext cx="3325367"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solidFill>
                  <a:srgbClr val="EC5D57"/>
                </a:solidFill>
                <a:latin typeface="+mn-lt"/>
                <a:ea typeface="+mn-ea"/>
                <a:cs typeface="+mn-cs"/>
                <a:sym typeface="Helvetica"/>
              </a:defRPr>
            </a:lvl1pPr>
          </a:lstStyle>
          <a:p>
            <a:pPr lvl="0">
              <a:defRPr b="0" sz="1800">
                <a:solidFill>
                  <a:srgbClr val="000000"/>
                </a:solidFill>
              </a:defRPr>
            </a:pPr>
            <a:r>
              <a:rPr b="1" sz="2600">
                <a:solidFill>
                  <a:srgbClr val="EC5D57"/>
                </a:solidFill>
              </a:rPr>
              <a:t>Glucose Metabolism</a:t>
            </a:r>
          </a:p>
        </p:txBody>
      </p:sp>
      <p:sp>
        <p:nvSpPr>
          <p:cNvPr id="143" name="Shape 143"/>
          <p:cNvSpPr/>
          <p:nvPr/>
        </p:nvSpPr>
        <p:spPr>
          <a:xfrm>
            <a:off x="8516657" y="6601026"/>
            <a:ext cx="3325367" cy="4953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600">
                <a:solidFill>
                  <a:srgbClr val="EC5D57"/>
                </a:solidFill>
                <a:latin typeface="+mn-lt"/>
                <a:ea typeface="+mn-ea"/>
                <a:cs typeface="+mn-cs"/>
                <a:sym typeface="Helvetica"/>
              </a:defRPr>
            </a:lvl1pPr>
          </a:lstStyle>
          <a:p>
            <a:pPr lvl="0">
              <a:defRPr b="0" sz="1800">
                <a:solidFill>
                  <a:srgbClr val="000000"/>
                </a:solidFill>
              </a:defRPr>
            </a:pPr>
            <a:r>
              <a:rPr b="1" sz="2600">
                <a:solidFill>
                  <a:srgbClr val="EC5D57"/>
                </a:solidFill>
              </a:rPr>
              <a:t>Glucose Metabolism</a:t>
            </a:r>
          </a:p>
        </p:txBody>
      </p:sp>
      <p:sp>
        <p:nvSpPr>
          <p:cNvPr id="144" name="Shape 144"/>
          <p:cNvSpPr/>
          <p:nvPr/>
        </p:nvSpPr>
        <p:spPr>
          <a:xfrm>
            <a:off x="4021287" y="5038796"/>
            <a:ext cx="2309157"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600">
                <a:solidFill>
                  <a:srgbClr val="70BF41"/>
                </a:solidFill>
                <a:latin typeface="+mn-lt"/>
                <a:ea typeface="+mn-ea"/>
                <a:cs typeface="+mn-cs"/>
                <a:sym typeface="Helvetica"/>
              </a:defRPr>
            </a:lvl1pPr>
          </a:lstStyle>
          <a:p>
            <a:pPr lvl="0">
              <a:defRPr b="0" sz="1800">
                <a:solidFill>
                  <a:srgbClr val="000000"/>
                </a:solidFill>
              </a:defRPr>
            </a:pPr>
            <a:r>
              <a:rPr b="1" sz="2600">
                <a:solidFill>
                  <a:srgbClr val="70BF41"/>
                </a:solidFill>
              </a:rPr>
              <a:t>Immune Response</a:t>
            </a:r>
          </a:p>
        </p:txBody>
      </p:sp>
      <p:sp>
        <p:nvSpPr>
          <p:cNvPr id="145" name="Shape 145"/>
          <p:cNvSpPr/>
          <p:nvPr/>
        </p:nvSpPr>
        <p:spPr>
          <a:xfrm>
            <a:off x="10997380" y="4527396"/>
            <a:ext cx="2162245"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600">
                <a:solidFill>
                  <a:srgbClr val="70BF41"/>
                </a:solidFill>
                <a:latin typeface="+mn-lt"/>
                <a:ea typeface="+mn-ea"/>
                <a:cs typeface="+mn-cs"/>
                <a:sym typeface="Helvetica"/>
              </a:defRPr>
            </a:lvl1pPr>
          </a:lstStyle>
          <a:p>
            <a:pPr lvl="0">
              <a:defRPr b="0" sz="1800">
                <a:solidFill>
                  <a:srgbClr val="000000"/>
                </a:solidFill>
              </a:defRPr>
            </a:pPr>
            <a:r>
              <a:rPr b="1" sz="2600">
                <a:solidFill>
                  <a:srgbClr val="70BF41"/>
                </a:solidFill>
              </a:rPr>
              <a:t>Immune Response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177276" y="226043"/>
            <a:ext cx="13004801" cy="1812973"/>
          </a:xfrm>
          <a:prstGeom prst="rect">
            <a:avLst/>
          </a:prstGeom>
        </p:spPr>
        <p:txBody>
          <a:bodyPr/>
          <a:lstStyle>
            <a:lvl1pPr algn="l">
              <a:defRPr b="1" sz="3200">
                <a:latin typeface="+mn-lt"/>
                <a:ea typeface="+mn-ea"/>
                <a:cs typeface="+mn-cs"/>
                <a:sym typeface="Helvetica"/>
              </a:defRPr>
            </a:lvl1pPr>
          </a:lstStyle>
          <a:p>
            <a:pPr lvl="0">
              <a:defRPr b="0" sz="1800"/>
            </a:pPr>
            <a:r>
              <a:rPr b="1" sz="3200"/>
              <a:t>PTPN2’s function in glucose metabolism is unclear</a:t>
            </a:r>
          </a:p>
        </p:txBody>
      </p:sp>
      <p:sp>
        <p:nvSpPr>
          <p:cNvPr id="150" name="Shape 150"/>
          <p:cNvSpPr/>
          <p:nvPr/>
        </p:nvSpPr>
        <p:spPr>
          <a:xfrm>
            <a:off x="1315777" y="3795260"/>
            <a:ext cx="2929547"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mn-lt"/>
                <a:ea typeface="+mn-ea"/>
                <a:cs typeface="+mn-cs"/>
                <a:sym typeface="Helvetica"/>
              </a:defRPr>
            </a:lvl1pPr>
          </a:lstStyle>
          <a:p>
            <a:pPr lvl="0">
              <a:defRPr b="0" sz="1800"/>
            </a:pPr>
            <a:r>
              <a:rPr b="1" sz="1900"/>
              <a:t>Insulin receptor binding </a:t>
            </a:r>
          </a:p>
        </p:txBody>
      </p:sp>
      <p:sp>
        <p:nvSpPr>
          <p:cNvPr id="151" name="Shape 151"/>
          <p:cNvSpPr/>
          <p:nvPr/>
        </p:nvSpPr>
        <p:spPr>
          <a:xfrm>
            <a:off x="1255152" y="4317634"/>
            <a:ext cx="2675640"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mn-lt"/>
                <a:ea typeface="+mn-ea"/>
                <a:cs typeface="+mn-cs"/>
                <a:sym typeface="Helvetica"/>
              </a:defRPr>
            </a:lvl1pPr>
          </a:lstStyle>
          <a:p>
            <a:pPr lvl="0">
              <a:defRPr b="0" sz="1800"/>
            </a:pPr>
            <a:r>
              <a:rPr b="1" sz="1900"/>
              <a:t>Glucose homeostasis </a:t>
            </a:r>
          </a:p>
        </p:txBody>
      </p:sp>
      <p:sp>
        <p:nvSpPr>
          <p:cNvPr id="152" name="Shape 152"/>
          <p:cNvSpPr/>
          <p:nvPr/>
        </p:nvSpPr>
        <p:spPr>
          <a:xfrm>
            <a:off x="1125208" y="3513236"/>
            <a:ext cx="3461792" cy="1533698"/>
          </a:xfrm>
          <a:prstGeom prst="roundRect">
            <a:avLst>
              <a:gd name="adj" fmla="val 16086"/>
            </a:avLst>
          </a:prstGeom>
          <a:ln w="50800">
            <a:solidFill>
              <a:srgbClr val="EC5D57"/>
            </a:solidFill>
            <a:miter lim="400000"/>
          </a:ln>
        </p:spPr>
        <p:txBody>
          <a:bodyPr lIns="0" tIns="0" rIns="0" bIns="0" anchor="ctr"/>
          <a:lstStyle/>
          <a:p>
            <a:pPr lvl="0">
              <a:defRPr sz="2400"/>
            </a:pPr>
          </a:p>
        </p:txBody>
      </p:sp>
      <p:sp>
        <p:nvSpPr>
          <p:cNvPr id="153" name="Shape 153"/>
          <p:cNvSpPr/>
          <p:nvPr/>
        </p:nvSpPr>
        <p:spPr>
          <a:xfrm>
            <a:off x="10781472" y="3997985"/>
            <a:ext cx="2450390"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TM</a:t>
            </a:r>
          </a:p>
        </p:txBody>
      </p:sp>
      <p:sp>
        <p:nvSpPr>
          <p:cNvPr id="154" name="Shape 154"/>
          <p:cNvSpPr/>
          <p:nvPr/>
        </p:nvSpPr>
        <p:spPr>
          <a:xfrm>
            <a:off x="4792083" y="3393537"/>
            <a:ext cx="866795" cy="157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700">
                <a:solidFill>
                  <a:srgbClr val="C82506"/>
                </a:solidFill>
                <a:latin typeface="+mn-lt"/>
                <a:ea typeface="+mn-ea"/>
                <a:cs typeface="+mn-cs"/>
                <a:sym typeface="Helvetica"/>
              </a:defRPr>
            </a:lvl1pPr>
          </a:lstStyle>
          <a:p>
            <a:pPr lvl="0">
              <a:defRPr b="0" sz="1800">
                <a:solidFill>
                  <a:srgbClr val="000000"/>
                </a:solidFill>
              </a:defRPr>
            </a:pPr>
            <a:r>
              <a:rPr b="1" sz="9700">
                <a:solidFill>
                  <a:srgbClr val="C82506"/>
                </a:solidFill>
              </a:rPr>
              <a:t>?</a:t>
            </a:r>
          </a:p>
        </p:txBody>
      </p:sp>
      <p:sp>
        <p:nvSpPr>
          <p:cNvPr id="155" name="Shape 155"/>
          <p:cNvSpPr/>
          <p:nvPr/>
        </p:nvSpPr>
        <p:spPr>
          <a:xfrm>
            <a:off x="5353115" y="6910170"/>
            <a:ext cx="7352915" cy="2891046"/>
          </a:xfrm>
          <a:prstGeom prst="rect">
            <a:avLst/>
          </a:prstGeom>
          <a:solidFill>
            <a:srgbClr val="FFFFFF"/>
          </a:solidFill>
          <a:ln w="12700">
            <a:miter lim="400000"/>
          </a:ln>
        </p:spPr>
        <p:txBody>
          <a:bodyPr lIns="0" tIns="0" rIns="0" bIns="0" anchor="ctr"/>
          <a:lstStyle/>
          <a:p>
            <a:pPr lvl="0"/>
          </a:p>
        </p:txBody>
      </p:sp>
      <p:pic>
        <p:nvPicPr>
          <p:cNvPr id="156" name="pasted-image.png"/>
          <p:cNvPicPr/>
          <p:nvPr/>
        </p:nvPicPr>
        <p:blipFill>
          <a:blip r:embed="rId3">
            <a:extLst/>
          </a:blip>
          <a:stretch>
            <a:fillRect/>
          </a:stretch>
        </p:blipFill>
        <p:spPr>
          <a:xfrm>
            <a:off x="6344409" y="2738018"/>
            <a:ext cx="4833267" cy="381084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146113" y="-457405"/>
            <a:ext cx="13004801" cy="1812973"/>
          </a:xfrm>
          <a:prstGeom prst="rect">
            <a:avLst/>
          </a:prstGeom>
        </p:spPr>
        <p:txBody>
          <a:bodyPr/>
          <a:lstStyle>
            <a:lvl1pPr algn="l">
              <a:defRPr b="1" sz="2900">
                <a:latin typeface="+mn-lt"/>
                <a:ea typeface="+mn-ea"/>
                <a:cs typeface="+mn-cs"/>
                <a:sym typeface="Helvetica"/>
              </a:defRPr>
            </a:lvl1pPr>
          </a:lstStyle>
          <a:p>
            <a:pPr lvl="0">
              <a:defRPr b="0" sz="1800"/>
            </a:pPr>
            <a:r>
              <a:rPr b="1" sz="2900"/>
              <a:t>Drosophila homolog, Ptp61F, used to investigate glucose metabolism </a:t>
            </a:r>
          </a:p>
        </p:txBody>
      </p:sp>
      <p:sp>
        <p:nvSpPr>
          <p:cNvPr id="161" name="Shape 161"/>
          <p:cNvSpPr/>
          <p:nvPr/>
        </p:nvSpPr>
        <p:spPr>
          <a:xfrm>
            <a:off x="3300848" y="1656269"/>
            <a:ext cx="8448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PTPc</a:t>
            </a:r>
          </a:p>
        </p:txBody>
      </p:sp>
      <p:pic>
        <p:nvPicPr>
          <p:cNvPr id="162" name="image5.png"/>
          <p:cNvPicPr/>
          <p:nvPr/>
        </p:nvPicPr>
        <p:blipFill>
          <a:blip r:embed="rId3">
            <a:extLst/>
          </a:blip>
          <a:stretch>
            <a:fillRect/>
          </a:stretch>
        </p:blipFill>
        <p:spPr>
          <a:xfrm>
            <a:off x="130045" y="1746071"/>
            <a:ext cx="520206" cy="553768"/>
          </a:xfrm>
          <a:prstGeom prst="rect">
            <a:avLst/>
          </a:prstGeom>
          <a:ln w="12700">
            <a:miter lim="400000"/>
          </a:ln>
        </p:spPr>
      </p:pic>
      <p:pic>
        <p:nvPicPr>
          <p:cNvPr id="163" name="pasted-image.png"/>
          <p:cNvPicPr/>
          <p:nvPr/>
        </p:nvPicPr>
        <p:blipFill>
          <a:blip r:embed="rId4">
            <a:extLst/>
          </a:blip>
          <a:stretch>
            <a:fillRect/>
          </a:stretch>
        </p:blipFill>
        <p:spPr>
          <a:xfrm>
            <a:off x="897034" y="3827185"/>
            <a:ext cx="5652464" cy="5256792"/>
          </a:xfrm>
          <a:prstGeom prst="rect">
            <a:avLst/>
          </a:prstGeom>
          <a:ln w="12700">
            <a:miter lim="400000"/>
          </a:ln>
        </p:spPr>
      </p:pic>
      <p:pic>
        <p:nvPicPr>
          <p:cNvPr id="164" name="image9.png"/>
          <p:cNvPicPr/>
          <p:nvPr/>
        </p:nvPicPr>
        <p:blipFill>
          <a:blip r:embed="rId5">
            <a:extLst/>
          </a:blip>
          <a:stretch>
            <a:fillRect/>
          </a:stretch>
        </p:blipFill>
        <p:spPr>
          <a:xfrm>
            <a:off x="48404" y="2935097"/>
            <a:ext cx="897999" cy="553768"/>
          </a:xfrm>
          <a:prstGeom prst="rect">
            <a:avLst/>
          </a:prstGeom>
          <a:ln w="12700">
            <a:miter lim="400000"/>
          </a:ln>
        </p:spPr>
      </p:pic>
      <p:sp>
        <p:nvSpPr>
          <p:cNvPr id="165" name="Shape 165"/>
          <p:cNvSpPr/>
          <p:nvPr/>
        </p:nvSpPr>
        <p:spPr>
          <a:xfrm>
            <a:off x="1870105" y="3179046"/>
            <a:ext cx="10372560"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66" name="Shape 166"/>
          <p:cNvSpPr/>
          <p:nvPr/>
        </p:nvSpPr>
        <p:spPr>
          <a:xfrm>
            <a:off x="2371459" y="2815392"/>
            <a:ext cx="2516455"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67" name="Shape 167"/>
          <p:cNvSpPr/>
          <p:nvPr/>
        </p:nvSpPr>
        <p:spPr>
          <a:xfrm>
            <a:off x="10167695" y="2849342"/>
            <a:ext cx="520206" cy="659410"/>
          </a:xfrm>
          <a:prstGeom prst="roundRect">
            <a:avLst>
              <a:gd name="adj" fmla="val 36620"/>
            </a:avLst>
          </a:prstGeom>
          <a:blipFill>
            <a:blip r:embed="rId6"/>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68" name="Shape 168"/>
          <p:cNvSpPr/>
          <p:nvPr/>
        </p:nvSpPr>
        <p:spPr>
          <a:xfrm>
            <a:off x="11153342" y="2414172"/>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69" name="Shape 169"/>
          <p:cNvSpPr/>
          <p:nvPr/>
        </p:nvSpPr>
        <p:spPr>
          <a:xfrm>
            <a:off x="668164" y="2970323"/>
            <a:ext cx="1088158"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Ptp61F</a:t>
            </a:r>
          </a:p>
        </p:txBody>
      </p:sp>
      <p:sp>
        <p:nvSpPr>
          <p:cNvPr id="170" name="Shape 170"/>
          <p:cNvSpPr/>
          <p:nvPr/>
        </p:nvSpPr>
        <p:spPr>
          <a:xfrm>
            <a:off x="1965974" y="2003079"/>
            <a:ext cx="6879431"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71" name="Shape 171"/>
          <p:cNvSpPr/>
          <p:nvPr/>
        </p:nvSpPr>
        <p:spPr>
          <a:xfrm>
            <a:off x="2504655" y="1501339"/>
            <a:ext cx="2516456"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400">
                <a:solidFill>
                  <a:srgbClr val="FFFFFF"/>
                </a:solidFill>
                <a:latin typeface="+mn-lt"/>
                <a:ea typeface="+mn-ea"/>
                <a:cs typeface="+mn-cs"/>
                <a:sym typeface="Helvetica"/>
              </a:defRPr>
            </a:lvl1pPr>
          </a:lstStyle>
          <a:p>
            <a:pPr lvl="0">
              <a:defRPr b="0" sz="1800">
                <a:solidFill>
                  <a:srgbClr val="000000"/>
                </a:solidFill>
              </a:defRPr>
            </a:pPr>
            <a:r>
              <a:rPr b="1" sz="2400">
                <a:solidFill>
                  <a:srgbClr val="FFFFFF"/>
                </a:solidFill>
              </a:rPr>
              <a:t>PTPc</a:t>
            </a:r>
          </a:p>
        </p:txBody>
      </p:sp>
      <p:sp>
        <p:nvSpPr>
          <p:cNvPr id="172" name="Shape 172"/>
          <p:cNvSpPr/>
          <p:nvPr/>
        </p:nvSpPr>
        <p:spPr>
          <a:xfrm>
            <a:off x="7213929" y="1673374"/>
            <a:ext cx="520206" cy="659410"/>
          </a:xfrm>
          <a:prstGeom prst="roundRect">
            <a:avLst>
              <a:gd name="adj" fmla="val 36620"/>
            </a:avLst>
          </a:prstGeom>
          <a:blipFill>
            <a:blip r:embed="rId6"/>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1300">
                <a:solidFill>
                  <a:srgbClr val="FFFFFF"/>
                </a:solidFill>
              </a:defRPr>
            </a:pPr>
          </a:p>
        </p:txBody>
      </p:sp>
      <p:sp>
        <p:nvSpPr>
          <p:cNvPr id="173" name="Shape 173"/>
          <p:cNvSpPr/>
          <p:nvPr/>
        </p:nvSpPr>
        <p:spPr>
          <a:xfrm>
            <a:off x="7994652" y="1238831"/>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b="1" sz="2100">
                <a:solidFill>
                  <a:srgbClr val="FFFFFF"/>
                </a:solidFill>
                <a:latin typeface="+mn-lt"/>
                <a:ea typeface="+mn-ea"/>
                <a:cs typeface="+mn-cs"/>
                <a:sym typeface="Helvetica"/>
              </a:defRPr>
            </a:lvl1pPr>
          </a:lstStyle>
          <a:p>
            <a:pPr lvl="0">
              <a:defRPr b="0" sz="1800">
                <a:solidFill>
                  <a:srgbClr val="000000"/>
                </a:solidFill>
              </a:defRPr>
            </a:pPr>
            <a:r>
              <a:rPr b="1" sz="2100">
                <a:solidFill>
                  <a:srgbClr val="FFFFFF"/>
                </a:solidFill>
              </a:rPr>
              <a:t>Tm</a:t>
            </a:r>
          </a:p>
        </p:txBody>
      </p:sp>
      <p:sp>
        <p:nvSpPr>
          <p:cNvPr id="174" name="Shape 174"/>
          <p:cNvSpPr/>
          <p:nvPr/>
        </p:nvSpPr>
        <p:spPr>
          <a:xfrm>
            <a:off x="780222" y="1794355"/>
            <a:ext cx="105578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PTPN2</a:t>
            </a:r>
          </a:p>
        </p:txBody>
      </p:sp>
      <p:sp>
        <p:nvSpPr>
          <p:cNvPr id="175" name="Shape 175"/>
          <p:cNvSpPr/>
          <p:nvPr/>
        </p:nvSpPr>
        <p:spPr>
          <a:xfrm>
            <a:off x="6921895" y="1863379"/>
            <a:ext cx="1104275"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200">
                <a:solidFill>
                  <a:srgbClr val="FFFFFF"/>
                </a:solidFill>
                <a:latin typeface="+mn-lt"/>
                <a:ea typeface="+mn-ea"/>
                <a:cs typeface="+mn-cs"/>
                <a:sym typeface="Helvetica"/>
              </a:defRPr>
            </a:lvl1pPr>
          </a:lstStyle>
          <a:p>
            <a:pPr lvl="0">
              <a:defRPr b="0" sz="1800">
                <a:solidFill>
                  <a:srgbClr val="000000"/>
                </a:solidFill>
              </a:defRPr>
            </a:pPr>
            <a:r>
              <a:rPr b="1" sz="1200">
                <a:solidFill>
                  <a:srgbClr val="FFFFFF"/>
                </a:solidFill>
              </a:rPr>
              <a:t>Coiled coil</a:t>
            </a:r>
          </a:p>
        </p:txBody>
      </p:sp>
      <p:sp>
        <p:nvSpPr>
          <p:cNvPr id="176" name="Shape 176"/>
          <p:cNvSpPr/>
          <p:nvPr/>
        </p:nvSpPr>
        <p:spPr>
          <a:xfrm>
            <a:off x="7001875" y="5210425"/>
            <a:ext cx="3726261"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3800">
                <a:solidFill>
                  <a:srgbClr val="C82506"/>
                </a:solidFill>
                <a:latin typeface="+mn-lt"/>
                <a:ea typeface="+mn-ea"/>
                <a:cs typeface="+mn-cs"/>
                <a:sym typeface="Helvetica"/>
              </a:defRPr>
            </a:lvl1pPr>
          </a:lstStyle>
          <a:p>
            <a:pPr lvl="0">
              <a:defRPr b="0" sz="1800">
                <a:solidFill>
                  <a:srgbClr val="000000"/>
                </a:solidFill>
              </a:defRPr>
            </a:pPr>
            <a:r>
              <a:rPr b="1" sz="3800">
                <a:solidFill>
                  <a:srgbClr val="C82506"/>
                </a:solidFill>
              </a:rPr>
              <a:t>Well Conserved</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10456249" y="5152312"/>
            <a:ext cx="484285" cy="484285"/>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181" name="Shape 181"/>
          <p:cNvSpPr/>
          <p:nvPr/>
        </p:nvSpPr>
        <p:spPr>
          <a:xfrm>
            <a:off x="375348" y="311809"/>
            <a:ext cx="3239010"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100">
                <a:latin typeface="+mn-lt"/>
                <a:ea typeface="+mn-ea"/>
                <a:cs typeface="+mn-cs"/>
                <a:sym typeface="Helvetica"/>
              </a:defRPr>
            </a:lvl1pPr>
          </a:lstStyle>
          <a:p>
            <a:pPr lvl="0">
              <a:defRPr b="0" sz="1800"/>
            </a:pPr>
            <a:r>
              <a:rPr b="1" sz="4100"/>
              <a:t>Hypothesis: </a:t>
            </a:r>
          </a:p>
        </p:txBody>
      </p:sp>
      <p:sp>
        <p:nvSpPr>
          <p:cNvPr id="182" name="Shape 182"/>
          <p:cNvSpPr/>
          <p:nvPr/>
        </p:nvSpPr>
        <p:spPr>
          <a:xfrm>
            <a:off x="3491473" y="462635"/>
            <a:ext cx="8795022"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2300">
                <a:latin typeface="+mn-lt"/>
                <a:ea typeface="+mn-ea"/>
                <a:cs typeface="+mn-cs"/>
                <a:sym typeface="Helvetica"/>
              </a:defRPr>
            </a:lvl1pPr>
          </a:lstStyle>
          <a:p>
            <a:pPr lvl="0">
              <a:defRPr b="0" sz="1800"/>
            </a:pPr>
            <a:r>
              <a:rPr b="1" sz="2300"/>
              <a:t>PTPN2 regulates proteins involved in glucose metabolism </a:t>
            </a:r>
          </a:p>
        </p:txBody>
      </p:sp>
      <p:sp>
        <p:nvSpPr>
          <p:cNvPr id="183" name="Shape 183"/>
          <p:cNvSpPr/>
          <p:nvPr/>
        </p:nvSpPr>
        <p:spPr>
          <a:xfrm>
            <a:off x="358276" y="6815773"/>
            <a:ext cx="3696285"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2400">
                <a:solidFill>
                  <a:srgbClr val="C82506"/>
                </a:solidFill>
                <a:latin typeface="+mn-lt"/>
                <a:ea typeface="+mn-ea"/>
                <a:cs typeface="+mn-cs"/>
                <a:sym typeface="Helvetica"/>
              </a:rPr>
              <a:t>Determine if glucose metabolism genes are mis-regulated in </a:t>
            </a:r>
            <a:r>
              <a:rPr b="1" i="1" sz="2400">
                <a:solidFill>
                  <a:srgbClr val="C82506"/>
                </a:solidFill>
                <a:latin typeface="+mn-lt"/>
                <a:ea typeface="+mn-ea"/>
                <a:cs typeface="+mn-cs"/>
                <a:sym typeface="Helvetica"/>
              </a:rPr>
              <a:t>Ptp61F </a:t>
            </a:r>
            <a:r>
              <a:rPr b="1" sz="2400">
                <a:solidFill>
                  <a:srgbClr val="C82506"/>
                </a:solidFill>
                <a:latin typeface="+mn-lt"/>
                <a:ea typeface="+mn-ea"/>
                <a:cs typeface="+mn-cs"/>
                <a:sym typeface="Helvetica"/>
              </a:rPr>
              <a:t>mutants</a:t>
            </a:r>
            <a:r>
              <a:rPr b="1" i="1" sz="2400">
                <a:solidFill>
                  <a:srgbClr val="C82506"/>
                </a:solidFill>
                <a:latin typeface="+mn-lt"/>
                <a:ea typeface="+mn-ea"/>
                <a:cs typeface="+mn-cs"/>
                <a:sym typeface="Helvetica"/>
              </a:rPr>
              <a:t> </a:t>
            </a:r>
          </a:p>
        </p:txBody>
      </p:sp>
      <p:sp>
        <p:nvSpPr>
          <p:cNvPr id="184" name="Shape 184"/>
          <p:cNvSpPr/>
          <p:nvPr/>
        </p:nvSpPr>
        <p:spPr>
          <a:xfrm>
            <a:off x="1139310" y="5927605"/>
            <a:ext cx="14863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C82506"/>
                </a:solidFill>
                <a:latin typeface="+mn-lt"/>
                <a:ea typeface="+mn-ea"/>
                <a:cs typeface="+mn-cs"/>
                <a:sym typeface="Helvetica"/>
              </a:defRPr>
            </a:lvl1pPr>
          </a:lstStyle>
          <a:p>
            <a:pPr lvl="0">
              <a:defRPr b="0" sz="1800">
                <a:solidFill>
                  <a:srgbClr val="000000"/>
                </a:solidFill>
              </a:defRPr>
            </a:pPr>
            <a:r>
              <a:rPr b="1" sz="3600">
                <a:solidFill>
                  <a:srgbClr val="C82506"/>
                </a:solidFill>
              </a:rPr>
              <a:t>Aim 1 </a:t>
            </a:r>
          </a:p>
        </p:txBody>
      </p:sp>
      <p:sp>
        <p:nvSpPr>
          <p:cNvPr id="185" name="Shape 185"/>
          <p:cNvSpPr/>
          <p:nvPr/>
        </p:nvSpPr>
        <p:spPr>
          <a:xfrm>
            <a:off x="191526" y="6749963"/>
            <a:ext cx="3847500" cy="1706423"/>
          </a:xfrm>
          <a:prstGeom prst="roundRect">
            <a:avLst>
              <a:gd name="adj" fmla="val 18668"/>
            </a:avLst>
          </a:prstGeom>
          <a:ln w="12700">
            <a:miter lim="400000"/>
          </a:ln>
        </p:spPr>
        <p:txBody>
          <a:bodyPr lIns="0" tIns="0" rIns="0" bIns="0" anchor="ctr"/>
          <a:lstStyle/>
          <a:p>
            <a:pPr lvl="0">
              <a:defRPr sz="2400">
                <a:solidFill>
                  <a:srgbClr val="C82506"/>
                </a:solidFill>
              </a:defRPr>
            </a:pPr>
          </a:p>
        </p:txBody>
      </p:sp>
      <p:sp>
        <p:nvSpPr>
          <p:cNvPr id="186" name="Shape 186"/>
          <p:cNvSpPr/>
          <p:nvPr/>
        </p:nvSpPr>
        <p:spPr>
          <a:xfrm>
            <a:off x="5452392" y="5927605"/>
            <a:ext cx="14863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D66504"/>
                </a:solidFill>
                <a:latin typeface="+mn-lt"/>
                <a:ea typeface="+mn-ea"/>
                <a:cs typeface="+mn-cs"/>
                <a:sym typeface="Helvetica"/>
              </a:defRPr>
            </a:lvl1pPr>
          </a:lstStyle>
          <a:p>
            <a:pPr lvl="0">
              <a:defRPr b="0" sz="1800">
                <a:solidFill>
                  <a:srgbClr val="000000"/>
                </a:solidFill>
              </a:defRPr>
            </a:pPr>
            <a:r>
              <a:rPr b="1" sz="3600">
                <a:solidFill>
                  <a:srgbClr val="D66504"/>
                </a:solidFill>
              </a:rPr>
              <a:t>Aim 2 </a:t>
            </a:r>
          </a:p>
        </p:txBody>
      </p:sp>
      <p:sp>
        <p:nvSpPr>
          <p:cNvPr id="187" name="Shape 187"/>
          <p:cNvSpPr/>
          <p:nvPr/>
        </p:nvSpPr>
        <p:spPr>
          <a:xfrm>
            <a:off x="10145195" y="5927605"/>
            <a:ext cx="13593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3FF4"/>
                </a:solidFill>
                <a:latin typeface="+mn-lt"/>
                <a:ea typeface="+mn-ea"/>
                <a:cs typeface="+mn-cs"/>
                <a:sym typeface="Helvetica"/>
              </a:defRPr>
            </a:lvl1pPr>
          </a:lstStyle>
          <a:p>
            <a:pPr lvl="0">
              <a:defRPr b="0" sz="1800">
                <a:solidFill>
                  <a:srgbClr val="000000"/>
                </a:solidFill>
              </a:defRPr>
            </a:pPr>
            <a:r>
              <a:rPr b="1" sz="3600">
                <a:solidFill>
                  <a:srgbClr val="FF3FF4"/>
                </a:solidFill>
              </a:rPr>
              <a:t>Aim 3</a:t>
            </a:r>
          </a:p>
        </p:txBody>
      </p:sp>
      <p:sp>
        <p:nvSpPr>
          <p:cNvPr id="188" name="Shape 188"/>
          <p:cNvSpPr/>
          <p:nvPr/>
        </p:nvSpPr>
        <p:spPr>
          <a:xfrm>
            <a:off x="4500108" y="6749963"/>
            <a:ext cx="3847500" cy="1706423"/>
          </a:xfrm>
          <a:prstGeom prst="roundRect">
            <a:avLst>
              <a:gd name="adj" fmla="val 18668"/>
            </a:avLst>
          </a:prstGeom>
          <a:ln w="12700">
            <a:miter lim="400000"/>
          </a:ln>
        </p:spPr>
        <p:txBody>
          <a:bodyPr lIns="0" tIns="0" rIns="0" bIns="0" anchor="ctr"/>
          <a:lstStyle/>
          <a:p>
            <a:pPr lvl="0">
              <a:defRPr sz="2400"/>
            </a:pPr>
          </a:p>
        </p:txBody>
      </p:sp>
      <p:sp>
        <p:nvSpPr>
          <p:cNvPr id="189" name="Shape 189"/>
          <p:cNvSpPr/>
          <p:nvPr/>
        </p:nvSpPr>
        <p:spPr>
          <a:xfrm>
            <a:off x="8901106" y="6749963"/>
            <a:ext cx="3847500" cy="1706423"/>
          </a:xfrm>
          <a:prstGeom prst="roundRect">
            <a:avLst>
              <a:gd name="adj" fmla="val 18668"/>
            </a:avLst>
          </a:prstGeom>
          <a:ln w="12700">
            <a:miter lim="400000"/>
          </a:ln>
        </p:spPr>
        <p:txBody>
          <a:bodyPr lIns="0" tIns="0" rIns="0" bIns="0" anchor="ctr"/>
          <a:lstStyle/>
          <a:p>
            <a:pPr lvl="0">
              <a:defRPr sz="2400">
                <a:solidFill>
                  <a:srgbClr val="FF3FF4"/>
                </a:solidFill>
              </a:defRPr>
            </a:pPr>
          </a:p>
        </p:txBody>
      </p:sp>
      <p:sp>
        <p:nvSpPr>
          <p:cNvPr id="190" name="Shape 190"/>
          <p:cNvSpPr/>
          <p:nvPr/>
        </p:nvSpPr>
        <p:spPr>
          <a:xfrm>
            <a:off x="4743417" y="6473647"/>
            <a:ext cx="3449783"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b="1" sz="4800">
                <a:solidFill>
                  <a:srgbClr val="DF7400"/>
                </a:solidFill>
                <a:latin typeface="+mn-lt"/>
                <a:ea typeface="+mn-ea"/>
                <a:cs typeface="+mn-cs"/>
                <a:sym typeface="Helvetica"/>
              </a:rPr>
              <a:t> </a:t>
            </a:r>
            <a:r>
              <a:rPr b="1" sz="2300">
                <a:solidFill>
                  <a:srgbClr val="DF7400"/>
                </a:solidFill>
                <a:latin typeface="+mn-lt"/>
                <a:ea typeface="+mn-ea"/>
                <a:cs typeface="+mn-cs"/>
                <a:sym typeface="Helvetica"/>
              </a:rPr>
              <a:t>Identify conserved Ptp61F interactors in regulated glucose metabolism. </a:t>
            </a:r>
          </a:p>
        </p:txBody>
      </p:sp>
      <p:sp>
        <p:nvSpPr>
          <p:cNvPr id="191" name="Shape 191"/>
          <p:cNvSpPr/>
          <p:nvPr/>
        </p:nvSpPr>
        <p:spPr>
          <a:xfrm>
            <a:off x="8976714" y="6841173"/>
            <a:ext cx="3696285"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300">
                <a:solidFill>
                  <a:srgbClr val="FF3FF4"/>
                </a:solidFill>
                <a:latin typeface="+mn-lt"/>
                <a:ea typeface="+mn-ea"/>
                <a:cs typeface="+mn-cs"/>
                <a:sym typeface="Helvetica"/>
              </a:defRPr>
            </a:lvl1pPr>
          </a:lstStyle>
          <a:p>
            <a:pPr lvl="0">
              <a:defRPr b="0" sz="1800">
                <a:solidFill>
                  <a:srgbClr val="000000"/>
                </a:solidFill>
              </a:defRPr>
            </a:pPr>
            <a:r>
              <a:rPr b="1" sz="2300">
                <a:solidFill>
                  <a:srgbClr val="FF3FF4"/>
                </a:solidFill>
              </a:rPr>
              <a:t>Determine which glucose metabolism pathway components Ptp61F is dephosphorylating.</a:t>
            </a:r>
          </a:p>
        </p:txBody>
      </p:sp>
      <p:pic>
        <p:nvPicPr>
          <p:cNvPr id="192" name="image9.png"/>
          <p:cNvPicPr/>
          <p:nvPr/>
        </p:nvPicPr>
        <p:blipFill>
          <a:blip r:embed="rId2">
            <a:extLst/>
          </a:blip>
          <a:stretch>
            <a:fillRect/>
          </a:stretch>
        </p:blipFill>
        <p:spPr>
          <a:xfrm>
            <a:off x="1322011" y="3981375"/>
            <a:ext cx="992173" cy="611841"/>
          </a:xfrm>
          <a:prstGeom prst="rect">
            <a:avLst/>
          </a:prstGeom>
          <a:ln w="12700">
            <a:miter lim="400000"/>
          </a:ln>
        </p:spPr>
      </p:pic>
      <p:sp>
        <p:nvSpPr>
          <p:cNvPr id="193" name="Shape 193"/>
          <p:cNvSpPr/>
          <p:nvPr/>
        </p:nvSpPr>
        <p:spPr>
          <a:xfrm>
            <a:off x="2437675" y="4287295"/>
            <a:ext cx="9430359"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94" name="Shape 194"/>
          <p:cNvSpPr/>
          <p:nvPr/>
        </p:nvSpPr>
        <p:spPr>
          <a:xfrm>
            <a:off x="3090437" y="3998653"/>
            <a:ext cx="3096916"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95" name="Shape 195"/>
          <p:cNvSpPr/>
          <p:nvPr/>
        </p:nvSpPr>
        <p:spPr>
          <a:xfrm>
            <a:off x="10122488" y="3957590"/>
            <a:ext cx="520206" cy="659411"/>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96" name="Shape 196"/>
          <p:cNvSpPr/>
          <p:nvPr/>
        </p:nvSpPr>
        <p:spPr>
          <a:xfrm>
            <a:off x="11003643" y="3533306"/>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97" name="Shape 197"/>
          <p:cNvSpPr/>
          <p:nvPr/>
        </p:nvSpPr>
        <p:spPr>
          <a:xfrm>
            <a:off x="2425947" y="3083309"/>
            <a:ext cx="7424453" cy="1"/>
          </a:xfrm>
          <a:prstGeom prst="line">
            <a:avLst/>
          </a:prstGeom>
          <a:ln w="215900">
            <a:solidFill/>
            <a:miter lim="400000"/>
          </a:ln>
        </p:spPr>
        <p:txBody>
          <a:bodyPr lIns="0" tIns="0" rIns="0" bIns="0"/>
          <a:lstStyle/>
          <a:p>
            <a:pPr lvl="0" algn="l" defTabSz="457200">
              <a:defRPr sz="1200">
                <a:latin typeface="+mn-lt"/>
                <a:ea typeface="+mn-ea"/>
                <a:cs typeface="+mn-cs"/>
                <a:sym typeface="Helvetica"/>
              </a:defRPr>
            </a:pPr>
          </a:p>
        </p:txBody>
      </p:sp>
      <p:sp>
        <p:nvSpPr>
          <p:cNvPr id="198" name="Shape 198"/>
          <p:cNvSpPr/>
          <p:nvPr/>
        </p:nvSpPr>
        <p:spPr>
          <a:xfrm>
            <a:off x="3069728" y="2699778"/>
            <a:ext cx="3096917" cy="767062"/>
          </a:xfrm>
          <a:prstGeom prst="roundRect">
            <a:avLst>
              <a:gd name="adj" fmla="val 24835"/>
            </a:avLst>
          </a:prstGeom>
          <a:solidFill>
            <a:srgbClr val="0365C0"/>
          </a:soli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199" name="Shape 199"/>
          <p:cNvSpPr/>
          <p:nvPr/>
        </p:nvSpPr>
        <p:spPr>
          <a:xfrm>
            <a:off x="8107473" y="2733830"/>
            <a:ext cx="520206" cy="659410"/>
          </a:xfrm>
          <a:prstGeom prst="roundRect">
            <a:avLst>
              <a:gd name="adj" fmla="val 36620"/>
            </a:avLst>
          </a:prstGeom>
          <a:blipFill>
            <a:blip r:embed="rId3"/>
          </a:blip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200" name="Shape 200"/>
          <p:cNvSpPr/>
          <p:nvPr/>
        </p:nvSpPr>
        <p:spPr>
          <a:xfrm>
            <a:off x="8985867" y="2417496"/>
            <a:ext cx="520206" cy="1292078"/>
          </a:xfrm>
          <a:prstGeom prst="roundRect">
            <a:avLst>
              <a:gd name="adj" fmla="val 36620"/>
            </a:avLst>
          </a:prstGeom>
          <a:gradFill>
            <a:gsLst>
              <a:gs pos="0">
                <a:srgbClr val="70BF41"/>
              </a:gs>
              <a:gs pos="100000">
                <a:srgbClr val="00882B"/>
              </a:gs>
            </a:gsLst>
            <a:lin ang="5400000"/>
          </a:gradFill>
          <a:ln w="12700">
            <a:miter lim="400000"/>
          </a:ln>
          <a:effectLst>
            <a:outerShdw sx="100000" sy="100000" kx="0" ky="0" algn="b" rotWithShape="0" blurRad="38100" dist="25400" dir="5400000">
              <a:srgbClr val="000000">
                <a:alpha val="50000"/>
              </a:srgbClr>
            </a:outerShdw>
          </a:effectLst>
        </p:spPr>
        <p:txBody>
          <a:bodyPr lIns="0" tIns="0" rIns="0" bIns="0" anchor="ctr"/>
          <a:lstStyle/>
          <a:p>
            <a:pPr lvl="0">
              <a:defRPr sz="2400">
                <a:solidFill>
                  <a:srgbClr val="FFFFFF"/>
                </a:solidFill>
              </a:defRPr>
            </a:pPr>
          </a:p>
        </p:txBody>
      </p:sp>
      <p:sp>
        <p:nvSpPr>
          <p:cNvPr id="201" name="Shape 201"/>
          <p:cNvSpPr/>
          <p:nvPr/>
        </p:nvSpPr>
        <p:spPr>
          <a:xfrm>
            <a:off x="4149383" y="2831344"/>
            <a:ext cx="8448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PTPc</a:t>
            </a:r>
          </a:p>
        </p:txBody>
      </p:sp>
      <p:sp>
        <p:nvSpPr>
          <p:cNvPr id="202" name="Shape 202"/>
          <p:cNvSpPr/>
          <p:nvPr/>
        </p:nvSpPr>
        <p:spPr>
          <a:xfrm>
            <a:off x="7815439" y="2959852"/>
            <a:ext cx="1104275"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200">
                <a:solidFill>
                  <a:srgbClr val="FFFFFF"/>
                </a:solidFill>
                <a:latin typeface="+mn-lt"/>
                <a:ea typeface="+mn-ea"/>
                <a:cs typeface="+mn-cs"/>
                <a:sym typeface="Helvetica"/>
              </a:defRPr>
            </a:lvl1pPr>
          </a:lstStyle>
          <a:p>
            <a:pPr lvl="0">
              <a:defRPr b="0" sz="1800">
                <a:solidFill>
                  <a:srgbClr val="000000"/>
                </a:solidFill>
              </a:defRPr>
            </a:pPr>
            <a:r>
              <a:rPr b="1" sz="1200">
                <a:solidFill>
                  <a:srgbClr val="FFFFFF"/>
                </a:solidFill>
              </a:rPr>
              <a:t>Coiled coil</a:t>
            </a:r>
          </a:p>
        </p:txBody>
      </p:sp>
      <p:sp>
        <p:nvSpPr>
          <p:cNvPr id="203" name="Shape 203"/>
          <p:cNvSpPr/>
          <p:nvPr/>
        </p:nvSpPr>
        <p:spPr>
          <a:xfrm>
            <a:off x="8366804" y="2782052"/>
            <a:ext cx="175833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300">
                <a:solidFill>
                  <a:srgbClr val="FFFFFF"/>
                </a:solidFill>
                <a:latin typeface="+mn-lt"/>
                <a:ea typeface="+mn-ea"/>
                <a:cs typeface="+mn-cs"/>
                <a:sym typeface="Helvetica"/>
              </a:defRPr>
            </a:lvl1pPr>
          </a:lstStyle>
          <a:p>
            <a:pPr lvl="0">
              <a:defRPr b="0" sz="1800">
                <a:solidFill>
                  <a:srgbClr val="000000"/>
                </a:solidFill>
              </a:defRPr>
            </a:pPr>
            <a:r>
              <a:rPr b="1" sz="2300">
                <a:solidFill>
                  <a:srgbClr val="FFFFFF"/>
                </a:solidFill>
              </a:rPr>
              <a:t>TM</a:t>
            </a:r>
          </a:p>
        </p:txBody>
      </p:sp>
      <p:pic>
        <p:nvPicPr>
          <p:cNvPr id="204" name="image5.png"/>
          <p:cNvPicPr/>
          <p:nvPr/>
        </p:nvPicPr>
        <p:blipFill>
          <a:blip r:embed="rId4">
            <a:extLst/>
          </a:blip>
          <a:stretch>
            <a:fillRect/>
          </a:stretch>
        </p:blipFill>
        <p:spPr>
          <a:xfrm>
            <a:off x="1508375" y="2753604"/>
            <a:ext cx="619446" cy="659410"/>
          </a:xfrm>
          <a:prstGeom prst="rect">
            <a:avLst/>
          </a:prstGeom>
          <a:ln w="12700">
            <a:miter lim="400000"/>
          </a:ln>
        </p:spPr>
      </p:pic>
      <p:sp>
        <p:nvSpPr>
          <p:cNvPr id="205" name="Shape 205"/>
          <p:cNvSpPr/>
          <p:nvPr/>
        </p:nvSpPr>
        <p:spPr>
          <a:xfrm>
            <a:off x="6434717" y="5007605"/>
            <a:ext cx="14202" cy="684735"/>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06" name="Shape 206"/>
          <p:cNvSpPr/>
          <p:nvPr/>
        </p:nvSpPr>
        <p:spPr>
          <a:xfrm flipH="1">
            <a:off x="2076489" y="5214160"/>
            <a:ext cx="492153" cy="476288"/>
          </a:xfrm>
          <a:prstGeom prst="line">
            <a:avLst/>
          </a:prstGeom>
          <a:ln w="101600">
            <a:solidFill/>
            <a:miter lim="400000"/>
            <a:tailEnd type="triangle"/>
          </a:ln>
        </p:spPr>
        <p:txBody>
          <a:bodyPr lIns="0" tIns="0" rIns="0" bIns="0"/>
          <a:lstStyle/>
          <a:p>
            <a:pPr lvl="0" algn="l" defTabSz="457200">
              <a:defRPr sz="1200">
                <a:latin typeface="+mn-lt"/>
                <a:ea typeface="+mn-ea"/>
                <a:cs typeface="+mn-cs"/>
                <a:sym typeface="Helvetica"/>
              </a:defRPr>
            </a:pPr>
          </a:p>
        </p:txBody>
      </p:sp>
      <p:sp>
        <p:nvSpPr>
          <p:cNvPr id="207" name="Shape 207"/>
          <p:cNvSpPr/>
          <p:nvPr/>
        </p:nvSpPr>
        <p:spPr>
          <a:xfrm>
            <a:off x="12198658" y="4041038"/>
            <a:ext cx="514327" cy="497005"/>
          </a:xfrm>
          <a:prstGeom prst="star5">
            <a:avLst>
              <a:gd name="adj" fmla="val 19100"/>
              <a:gd name="hf" fmla="val 105146"/>
              <a:gd name="vf" fmla="val 110557"/>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p:spPr>
        <p:txBody>
          <a:bodyPr lIns="50800" tIns="50800" rIns="50800" bIns="50800" anchor="ctr"/>
          <a:lstStyle/>
          <a:p>
            <a:pPr lvl="0">
              <a:defRPr>
                <a:solidFill>
                  <a:srgbClr val="FFFFFF"/>
                </a:solidFill>
              </a:defRPr>
            </a:pPr>
          </a:p>
        </p:txBody>
      </p:sp>
      <p:sp>
        <p:nvSpPr>
          <p:cNvPr id="208" name="Shape 208"/>
          <p:cNvSpPr/>
          <p:nvPr/>
        </p:nvSpPr>
        <p:spPr>
          <a:xfrm>
            <a:off x="272382" y="2834934"/>
            <a:ext cx="1055782"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PTPN2</a:t>
            </a:r>
          </a:p>
        </p:txBody>
      </p:sp>
      <p:sp>
        <p:nvSpPr>
          <p:cNvPr id="209" name="Shape 209"/>
          <p:cNvSpPr/>
          <p:nvPr/>
        </p:nvSpPr>
        <p:spPr>
          <a:xfrm>
            <a:off x="256194" y="3955858"/>
            <a:ext cx="1088158"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b="1" sz="2300">
                <a:latin typeface="+mn-lt"/>
                <a:ea typeface="+mn-ea"/>
                <a:cs typeface="+mn-cs"/>
                <a:sym typeface="Helvetica"/>
              </a:defRPr>
            </a:lvl1pPr>
          </a:lstStyle>
          <a:p>
            <a:pPr lvl="0">
              <a:defRPr b="0" sz="1800"/>
            </a:pPr>
            <a:r>
              <a:rPr b="1" sz="2300"/>
              <a:t>Ptp61F</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365C0"/>
          </a:solidFill>
          <a:prstDash val="solid"/>
          <a:bevel/>
        </a:ln>
        <a:effectLst>
          <a:outerShdw sx="100000" sy="100000" kx="0" ky="0" algn="b" rotWithShape="0" blurRad="38100" dist="25400" dir="5400000">
            <a:srgbClr val="000000">
              <a:alpha val="5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