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List some go terms involving glucose metabolism</a:t>
            </a:r>
            <a:endParaRPr sz="2200"/>
          </a:p>
          <a:p>
            <a:pPr lvl="0">
              <a:defRPr sz="1800"/>
            </a:pPr>
            <a:r>
              <a:rPr sz="2200"/>
              <a:t>Maybe put something in here about Diabetes studies/ picture of diabetes </a:t>
            </a:r>
            <a:endParaRPr sz="2200"/>
          </a:p>
          <a:p>
            <a:pPr lvl="0">
              <a:defRPr sz="1800"/>
            </a:pPr>
            <a:r>
              <a:rPr sz="2200"/>
              <a:t>What we don’t know about glucose metabolism…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.tif"/><Relationship Id="rId4" Type="http://schemas.openxmlformats.org/officeDocument/2006/relationships/hyperlink" Target="http://www.biotechniques.com/multimedia/archive/00188/2013-01-03-genome-e_188011a.jpg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hyperlink" Target="http://images.clipartpanda.com/diabetes-clipart-Diabetes.png" TargetMode="External"/><Relationship Id="rId4" Type="http://schemas.openxmlformats.org/officeDocument/2006/relationships/image" Target="../media/image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ncbi.nlm.nih.gov/pmc/articles/PMC3226009/figure/F1/" TargetMode="External"/><Relationship Id="rId3" Type="http://schemas.openxmlformats.org/officeDocument/2006/relationships/hyperlink" Target="http://i.cdn.turner.com/dr/hln/www/release/sites/default/files/2012/08/02/drew-baumann.jpg" TargetMode="External"/><Relationship Id="rId4" Type="http://schemas.openxmlformats.org/officeDocument/2006/relationships/hyperlink" Target="http://nashvillecoloncleansecolonic.com/wp-content/uploads/2014/10/crohns.jpg" TargetMode="External"/><Relationship Id="rId5" Type="http://schemas.openxmlformats.org/officeDocument/2006/relationships/hyperlink" Target="http://c1.thejournal.ie/media/2011/11/PA-6686427-310x415.jpg" TargetMode="External"/><Relationship Id="rId6" Type="http://schemas.openxmlformats.org/officeDocument/2006/relationships/hyperlink" Target="http://cdn.drsircus.com/wp-content/uploads/2014/07/natutreat.jpg" TargetMode="External"/><Relationship Id="rId7" Type="http://schemas.openxmlformats.org/officeDocument/2006/relationships/hyperlink" Target="http://img.webmd.com/dtmcms/live/webmd/consumer_assets/site_images/articles/health_tools/ibd_overview_slideshow/princ_rm_photo_of_chrons_disease_closeup.jpg" TargetMode="External"/><Relationship Id="rId8" Type="http://schemas.openxmlformats.org/officeDocument/2006/relationships/hyperlink" Target="http://cdn29.elitedaily.com/wp-content/uploads/2014/07/ad_139903820.jpg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mg.webmd.com/dtmcms/live/webmd/consumer_assets/site_images/articles/health_tools/ibd_overview_slideshow/princ_rm_photo_of_chrons_disease_closeup.jpg" TargetMode="External"/><Relationship Id="rId3" Type="http://schemas.openxmlformats.org/officeDocument/2006/relationships/hyperlink" Target="http://cdn.drsircus.com/wp-content/uploads/2014/07/natutreat.jpg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://cdn29.elitedaily.com/wp-content/uploads/2014/07/ad_139903820.jpg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hyperlink" Target="http://nashvillecoloncleansecolonic.com/wp-content/uploads/2014/10/crohns.jpg" TargetMode="External"/><Relationship Id="rId9" Type="http://schemas.openxmlformats.org/officeDocument/2006/relationships/image" Target="../media/image5.jpeg"/><Relationship Id="rId10" Type="http://schemas.openxmlformats.org/officeDocument/2006/relationships/hyperlink" Target="http://c1.thejournal.ie/media/2011/11/PA-6686427-310x415.jpg" TargetMode="External"/><Relationship Id="rId11" Type="http://schemas.openxmlformats.org/officeDocument/2006/relationships/image" Target="../media/image6.jpeg"/><Relationship Id="rId12" Type="http://schemas.openxmlformats.org/officeDocument/2006/relationships/hyperlink" Target="http://i.cdn.turner.com/dr/hln/www/release/sites/default/files/2012/08/02/drew-baumann.jpg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.g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natutreat-filtered.jpeg"/>
          <p:cNvPicPr/>
          <p:nvPr/>
        </p:nvPicPr>
        <p:blipFill>
          <a:blip r:embed="rId2">
            <a:alphaModFix amt="54567"/>
            <a:extLst/>
          </a:blip>
          <a:stretch>
            <a:fillRect/>
          </a:stretch>
        </p:blipFill>
        <p:spPr>
          <a:xfrm>
            <a:off x="2746197" y="3807316"/>
            <a:ext cx="7944206" cy="5290905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>
            <p:ph type="title"/>
          </p:nvPr>
        </p:nvSpPr>
        <p:spPr>
          <a:xfrm>
            <a:off x="1485900" y="-4699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Crohn’s Disease and PTPN2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485900" y="25781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By: Katie Waldeck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xfrm>
            <a:off x="167124" y="141504"/>
            <a:ext cx="12670551" cy="1114751"/>
          </a:xfrm>
          <a:prstGeom prst="rect">
            <a:avLst/>
          </a:prstGeom>
        </p:spPr>
        <p:txBody>
          <a:bodyPr/>
          <a:lstStyle/>
          <a:p>
            <a:pPr lvl="0" algn="l" defTabSz="385572">
              <a:defRPr sz="1800"/>
            </a:pPr>
            <a:r>
              <a:rPr b="1" sz="3498">
                <a:latin typeface="Helvetica"/>
                <a:ea typeface="Helvetica"/>
                <a:cs typeface="Helvetica"/>
                <a:sym typeface="Helvetica"/>
              </a:rPr>
              <a:t>Aim 1</a:t>
            </a:r>
            <a:r>
              <a:rPr sz="3498"/>
              <a:t>:</a:t>
            </a:r>
            <a:r>
              <a:rPr sz="3168"/>
              <a:t> What glucose genes are misregulated in the Ptp61F mutants? </a:t>
            </a:r>
          </a:p>
        </p:txBody>
      </p:sp>
      <p:sp>
        <p:nvSpPr>
          <p:cNvPr id="200" name="Shape 200"/>
          <p:cNvSpPr/>
          <p:nvPr/>
        </p:nvSpPr>
        <p:spPr>
          <a:xfrm>
            <a:off x="133310" y="53028"/>
            <a:ext cx="12738180" cy="1433129"/>
          </a:xfrm>
          <a:prstGeom prst="roundRect">
            <a:avLst>
              <a:gd name="adj" fmla="val 22228"/>
            </a:avLst>
          </a:prstGeom>
          <a:ln w="2159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20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1229" y="2769835"/>
            <a:ext cx="3138471" cy="2523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42506" y="3618669"/>
            <a:ext cx="4806660" cy="82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250199" y="4552950"/>
            <a:ext cx="32894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Ptp61F mutant</a:t>
            </a:r>
          </a:p>
        </p:txBody>
      </p:sp>
      <p:sp>
        <p:nvSpPr>
          <p:cNvPr id="204" name="Shape 204"/>
          <p:cNvSpPr/>
          <p:nvPr/>
        </p:nvSpPr>
        <p:spPr>
          <a:xfrm>
            <a:off x="4927429" y="4031612"/>
            <a:ext cx="1809485" cy="1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05" name="Shape 205"/>
          <p:cNvSpPr/>
          <p:nvPr/>
        </p:nvSpPr>
        <p:spPr>
          <a:xfrm>
            <a:off x="8032677" y="5315848"/>
            <a:ext cx="209557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RNA-Seq</a:t>
            </a:r>
          </a:p>
        </p:txBody>
      </p:sp>
      <p:sp>
        <p:nvSpPr>
          <p:cNvPr id="206" name="Shape 206"/>
          <p:cNvSpPr/>
          <p:nvPr/>
        </p:nvSpPr>
        <p:spPr>
          <a:xfrm>
            <a:off x="7359276" y="5903063"/>
            <a:ext cx="344237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 lvl="0">
              <a:defRPr sz="1800"/>
            </a:pPr>
            <a:r>
              <a:rPr sz="1900"/>
              <a:t>Up- and down-regulated glucose metabolism genes </a:t>
            </a:r>
          </a:p>
        </p:txBody>
      </p:sp>
      <p:pic>
        <p:nvPicPr>
          <p:cNvPr id="207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151" y="7198538"/>
            <a:ext cx="3837695" cy="1237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9346" y="7198538"/>
            <a:ext cx="3837694" cy="1237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93540" y="7198538"/>
            <a:ext cx="3837695" cy="1237877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4284788" y="7538819"/>
            <a:ext cx="1464725" cy="234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1" name="Shape 211"/>
          <p:cNvSpPr/>
          <p:nvPr/>
        </p:nvSpPr>
        <p:spPr>
          <a:xfrm>
            <a:off x="8517511" y="7230288"/>
            <a:ext cx="1464724" cy="234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2" name="Shape 212"/>
          <p:cNvSpPr/>
          <p:nvPr/>
        </p:nvSpPr>
        <p:spPr>
          <a:xfrm>
            <a:off x="-147542" y="7875763"/>
            <a:ext cx="1464725" cy="234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3" name="Shape 213"/>
          <p:cNvSpPr/>
          <p:nvPr/>
        </p:nvSpPr>
        <p:spPr>
          <a:xfrm>
            <a:off x="11968144" y="4148152"/>
            <a:ext cx="1" cy="2440712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4" name="Shape 214"/>
          <p:cNvSpPr/>
          <p:nvPr/>
        </p:nvSpPr>
        <p:spPr>
          <a:xfrm>
            <a:off x="11424015" y="4183315"/>
            <a:ext cx="579121" cy="1"/>
          </a:xfrm>
          <a:prstGeom prst="line">
            <a:avLst/>
          </a:prstGeom>
          <a:ln w="152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5" name="Shape 215"/>
          <p:cNvSpPr/>
          <p:nvPr/>
        </p:nvSpPr>
        <p:spPr>
          <a:xfrm>
            <a:off x="98443" y="8731201"/>
            <a:ext cx="1280791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400"/>
              <a:t>Identify similar GO terms in regulated glucose metab.  genes  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191248" y="320299"/>
            <a:ext cx="12954080" cy="914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 sz="5300">
                <a:latin typeface="Helvetica"/>
                <a:ea typeface="Helvetica"/>
                <a:cs typeface="Helvetica"/>
                <a:sym typeface="Helvetica"/>
              </a:rPr>
              <a:t>Aim 2</a:t>
            </a:r>
            <a:r>
              <a:rPr sz="5300"/>
              <a:t>:</a:t>
            </a:r>
            <a:r>
              <a:rPr sz="4800"/>
              <a:t> </a:t>
            </a:r>
            <a:r>
              <a:rPr sz="2300"/>
              <a:t>Identify conserved Ptp61F interactors in regulated glucose metabolism genes </a:t>
            </a:r>
          </a:p>
        </p:txBody>
      </p:sp>
      <p:sp>
        <p:nvSpPr>
          <p:cNvPr id="218" name="Shape 218"/>
          <p:cNvSpPr/>
          <p:nvPr/>
        </p:nvSpPr>
        <p:spPr>
          <a:xfrm>
            <a:off x="133310" y="135972"/>
            <a:ext cx="12738180" cy="1283066"/>
          </a:xfrm>
          <a:prstGeom prst="roundRect">
            <a:avLst>
              <a:gd name="adj" fmla="val 24827"/>
            </a:avLst>
          </a:prstGeom>
          <a:ln w="2159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21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543" y="2443164"/>
            <a:ext cx="4909811" cy="735673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251954" y="3241021"/>
            <a:ext cx="424208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900"/>
              <a:t>Sort regulated genes based on GO terms </a:t>
            </a:r>
          </a:p>
        </p:txBody>
      </p:sp>
      <p:sp>
        <p:nvSpPr>
          <p:cNvPr id="221" name="Shape 221"/>
          <p:cNvSpPr/>
          <p:nvPr/>
        </p:nvSpPr>
        <p:spPr>
          <a:xfrm>
            <a:off x="5000510" y="3730657"/>
            <a:ext cx="1564299" cy="1022153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22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9596" y="2719833"/>
            <a:ext cx="2311173" cy="203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60920" y="2602517"/>
            <a:ext cx="2790372" cy="2121369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7410274" y="4653607"/>
            <a:ext cx="4677283" cy="444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75" fill="norm" stroke="1" extrusionOk="0">
                <a:moveTo>
                  <a:pt x="0" y="18636"/>
                </a:moveTo>
                <a:cubicBezTo>
                  <a:pt x="1058" y="7517"/>
                  <a:pt x="2578" y="2251"/>
                  <a:pt x="4084" y="4501"/>
                </a:cubicBezTo>
                <a:cubicBezTo>
                  <a:pt x="4681" y="5392"/>
                  <a:pt x="5252" y="7464"/>
                  <a:pt x="5766" y="10578"/>
                </a:cubicBezTo>
                <a:lnTo>
                  <a:pt x="7235" y="20875"/>
                </a:lnTo>
                <a:lnTo>
                  <a:pt x="10833" y="6737"/>
                </a:lnTo>
                <a:lnTo>
                  <a:pt x="13878" y="19171"/>
                </a:lnTo>
                <a:cubicBezTo>
                  <a:pt x="14857" y="6404"/>
                  <a:pt x="16386" y="-725"/>
                  <a:pt x="17978" y="58"/>
                </a:cubicBezTo>
                <a:cubicBezTo>
                  <a:pt x="19405" y="761"/>
                  <a:pt x="20730" y="7806"/>
                  <a:pt x="21600" y="19323"/>
                </a:cubicBezTo>
              </a:path>
            </a:pathLst>
          </a:cu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25" name="Shape 225"/>
          <p:cNvSpPr/>
          <p:nvPr/>
        </p:nvSpPr>
        <p:spPr>
          <a:xfrm>
            <a:off x="4657768" y="6199832"/>
            <a:ext cx="823416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600"/>
              <a:t>Identify conserved interactors from GO-term-sorted genes that play a role in glucose metabolism </a:t>
            </a:r>
          </a:p>
        </p:txBody>
      </p:sp>
      <p:sp>
        <p:nvSpPr>
          <p:cNvPr id="226" name="Shape 226"/>
          <p:cNvSpPr/>
          <p:nvPr/>
        </p:nvSpPr>
        <p:spPr>
          <a:xfrm>
            <a:off x="5362792" y="5429250"/>
            <a:ext cx="82341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 u="none"/>
            </a:pPr>
            <a:r>
              <a:rPr b="1" sz="3600" u="sng"/>
              <a:t>STRING database</a:t>
            </a:r>
          </a:p>
        </p:txBody>
      </p:sp>
      <p:sp>
        <p:nvSpPr>
          <p:cNvPr id="227" name="Shape 227"/>
          <p:cNvSpPr/>
          <p:nvPr/>
        </p:nvSpPr>
        <p:spPr>
          <a:xfrm>
            <a:off x="7449670" y="4048886"/>
            <a:ext cx="848945" cy="672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28" name="Shape 228"/>
          <p:cNvSpPr/>
          <p:nvPr/>
        </p:nvSpPr>
        <p:spPr>
          <a:xfrm>
            <a:off x="10272347" y="4217358"/>
            <a:ext cx="848945" cy="67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142885" y="251664"/>
            <a:ext cx="12528457" cy="914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 sz="5300">
                <a:latin typeface="Helvetica"/>
                <a:ea typeface="Helvetica"/>
                <a:cs typeface="Helvetica"/>
                <a:sym typeface="Helvetica"/>
              </a:rPr>
              <a:t>Aim 3</a:t>
            </a:r>
            <a:r>
              <a:rPr sz="5300"/>
              <a:t>:</a:t>
            </a:r>
            <a:r>
              <a:rPr sz="2300"/>
              <a:t> Determine where Ptp61F is dephosphorylating glucose metabolism interactors </a:t>
            </a:r>
          </a:p>
        </p:txBody>
      </p:sp>
      <p:sp>
        <p:nvSpPr>
          <p:cNvPr id="231" name="Shape 231"/>
          <p:cNvSpPr/>
          <p:nvPr/>
        </p:nvSpPr>
        <p:spPr>
          <a:xfrm>
            <a:off x="133310" y="135972"/>
            <a:ext cx="12757971" cy="1273719"/>
          </a:xfrm>
          <a:prstGeom prst="roundRect">
            <a:avLst>
              <a:gd name="adj" fmla="val 25009"/>
            </a:avLst>
          </a:prstGeom>
          <a:ln w="2159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32" name="Shape 232"/>
          <p:cNvSpPr/>
          <p:nvPr/>
        </p:nvSpPr>
        <p:spPr>
          <a:xfrm flipV="1">
            <a:off x="627058" y="2534316"/>
            <a:ext cx="6916580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33" name="Shape 233"/>
          <p:cNvSpPr/>
          <p:nvPr/>
        </p:nvSpPr>
        <p:spPr>
          <a:xfrm>
            <a:off x="1270838" y="2150786"/>
            <a:ext cx="1239913" cy="644509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4" name="Shape 234"/>
          <p:cNvSpPr/>
          <p:nvPr/>
        </p:nvSpPr>
        <p:spPr>
          <a:xfrm>
            <a:off x="5669454" y="2204612"/>
            <a:ext cx="520205" cy="659409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5" name="Shape 235"/>
          <p:cNvSpPr/>
          <p:nvPr/>
        </p:nvSpPr>
        <p:spPr>
          <a:xfrm>
            <a:off x="6824112" y="2150786"/>
            <a:ext cx="520205" cy="767061"/>
          </a:xfrm>
          <a:prstGeom prst="roundRect">
            <a:avLst>
              <a:gd name="adj" fmla="val 36620"/>
            </a:avLst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6" name="Shape 236"/>
          <p:cNvSpPr/>
          <p:nvPr/>
        </p:nvSpPr>
        <p:spPr>
          <a:xfrm>
            <a:off x="4632124" y="2325805"/>
            <a:ext cx="371127" cy="417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37" name="Shape 237"/>
          <p:cNvSpPr/>
          <p:nvPr/>
        </p:nvSpPr>
        <p:spPr>
          <a:xfrm>
            <a:off x="1648728" y="2325805"/>
            <a:ext cx="371127" cy="417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38" name="Shape 238"/>
          <p:cNvSpPr/>
          <p:nvPr/>
        </p:nvSpPr>
        <p:spPr>
          <a:xfrm>
            <a:off x="3140426" y="2325805"/>
            <a:ext cx="371126" cy="417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39" name="Shape 239"/>
          <p:cNvSpPr/>
          <p:nvPr/>
        </p:nvSpPr>
        <p:spPr>
          <a:xfrm>
            <a:off x="6321322" y="2325805"/>
            <a:ext cx="371127" cy="417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40" name="Shape 240"/>
          <p:cNvSpPr/>
          <p:nvPr/>
        </p:nvSpPr>
        <p:spPr>
          <a:xfrm>
            <a:off x="5143100" y="2325805"/>
            <a:ext cx="371126" cy="417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41" name="Shape 241"/>
          <p:cNvSpPr/>
          <p:nvPr/>
        </p:nvSpPr>
        <p:spPr>
          <a:xfrm>
            <a:off x="598467" y="2915201"/>
            <a:ext cx="653833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Glucose gene (from STRING and GO terms) phosphorylation sites </a:t>
            </a:r>
          </a:p>
        </p:txBody>
      </p:sp>
      <p:sp>
        <p:nvSpPr>
          <p:cNvPr id="242" name="Shape 242"/>
          <p:cNvSpPr/>
          <p:nvPr/>
        </p:nvSpPr>
        <p:spPr>
          <a:xfrm>
            <a:off x="2740289" y="3911699"/>
            <a:ext cx="1215133" cy="680686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43" name="Shape 243"/>
          <p:cNvSpPr/>
          <p:nvPr/>
        </p:nvSpPr>
        <p:spPr>
          <a:xfrm>
            <a:off x="2841585" y="4872290"/>
            <a:ext cx="18417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CRISPR</a:t>
            </a:r>
          </a:p>
        </p:txBody>
      </p:sp>
      <p:pic>
        <p:nvPicPr>
          <p:cNvPr id="24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99313" y="4502598"/>
            <a:ext cx="3289333" cy="2138067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7908463" y="9442479"/>
            <a:ext cx="487661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 u="sng">
                <a:hlinkClick r:id="rId4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900" u="sng">
                <a:hlinkClick r:id="rId4" invalidUrl="" action="" tgtFrame="" tooltip="" history="1" highlightClick="0" endSnd="0"/>
              </a:rPr>
              <a:t>http://www.biotechniques.com/multimedia/archive/00188/2013-01-03-genome-e_188011a.jpg</a:t>
            </a:r>
          </a:p>
        </p:txBody>
      </p:sp>
      <p:sp>
        <p:nvSpPr>
          <p:cNvPr id="246" name="Shape 246"/>
          <p:cNvSpPr/>
          <p:nvPr/>
        </p:nvSpPr>
        <p:spPr>
          <a:xfrm>
            <a:off x="91559" y="5464919"/>
            <a:ext cx="470962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Mutate phoshporylation sites on glucose genes</a:t>
            </a:r>
          </a:p>
        </p:txBody>
      </p:sp>
      <p:sp>
        <p:nvSpPr>
          <p:cNvPr id="247" name="Shape 247"/>
          <p:cNvSpPr/>
          <p:nvPr/>
        </p:nvSpPr>
        <p:spPr>
          <a:xfrm>
            <a:off x="8631605" y="6157647"/>
            <a:ext cx="1564299" cy="1022153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48" name="Shape 248"/>
          <p:cNvSpPr/>
          <p:nvPr/>
        </p:nvSpPr>
        <p:spPr>
          <a:xfrm>
            <a:off x="9276792" y="4631177"/>
            <a:ext cx="920753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8400">
                <a:solidFill>
                  <a:srgbClr val="EC5D5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400">
                <a:solidFill>
                  <a:srgbClr val="EC5D57"/>
                </a:solidFill>
              </a:rPr>
              <a:t>X</a:t>
            </a:r>
          </a:p>
        </p:txBody>
      </p:sp>
      <p:sp>
        <p:nvSpPr>
          <p:cNvPr id="249" name="Shape 249"/>
          <p:cNvSpPr/>
          <p:nvPr/>
        </p:nvSpPr>
        <p:spPr>
          <a:xfrm>
            <a:off x="6042319" y="7415260"/>
            <a:ext cx="6701189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Look for phenotypes with glucose metabolism issues —&gt; site and genes involved in glucose regulation with Ptp61F</a:t>
            </a:r>
          </a:p>
        </p:txBody>
      </p:sp>
      <p:sp>
        <p:nvSpPr>
          <p:cNvPr id="250" name="Shape 250"/>
          <p:cNvSpPr/>
          <p:nvPr/>
        </p:nvSpPr>
        <p:spPr>
          <a:xfrm>
            <a:off x="8307961" y="4872290"/>
            <a:ext cx="28584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Phosph. sites</a:t>
            </a:r>
          </a:p>
        </p:txBody>
      </p:sp>
      <p:sp>
        <p:nvSpPr>
          <p:cNvPr id="251" name="Shape 251"/>
          <p:cNvSpPr/>
          <p:nvPr/>
        </p:nvSpPr>
        <p:spPr>
          <a:xfrm>
            <a:off x="10354844" y="5372099"/>
            <a:ext cx="47472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 lvl="0">
              <a:defRPr sz="1800"/>
            </a:pPr>
            <a:r>
              <a:rPr sz="4300"/>
              <a:t>+</a:t>
            </a:r>
          </a:p>
        </p:txBody>
      </p:sp>
      <p:sp>
        <p:nvSpPr>
          <p:cNvPr id="252" name="Shape 252"/>
          <p:cNvSpPr/>
          <p:nvPr/>
        </p:nvSpPr>
        <p:spPr>
          <a:xfrm>
            <a:off x="9848725" y="6279131"/>
            <a:ext cx="246928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/>
            </a:lvl1pPr>
          </a:lstStyle>
          <a:p>
            <a:pPr lvl="0">
              <a:defRPr sz="1800"/>
            </a:pPr>
            <a:r>
              <a:rPr sz="1300"/>
              <a:t>Ptp61F mutant similar to Crohns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xfrm>
            <a:off x="-2491958" y="-283218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b="1" sz="5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5300"/>
              <a:t>Future Directions</a:t>
            </a:r>
          </a:p>
        </p:txBody>
      </p:sp>
      <p:sp>
        <p:nvSpPr>
          <p:cNvPr id="255" name="Shape 255"/>
          <p:cNvSpPr/>
          <p:nvPr/>
        </p:nvSpPr>
        <p:spPr>
          <a:xfrm>
            <a:off x="168393" y="2444750"/>
            <a:ext cx="468674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PTP61F (drosophila) </a:t>
            </a:r>
          </a:p>
        </p:txBody>
      </p:sp>
      <p:sp>
        <p:nvSpPr>
          <p:cNvPr id="256" name="Shape 256"/>
          <p:cNvSpPr/>
          <p:nvPr/>
        </p:nvSpPr>
        <p:spPr>
          <a:xfrm flipV="1">
            <a:off x="4884954" y="2768600"/>
            <a:ext cx="1809486" cy="1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57" name="Shape 257"/>
          <p:cNvSpPr/>
          <p:nvPr/>
        </p:nvSpPr>
        <p:spPr>
          <a:xfrm>
            <a:off x="6724253" y="2444750"/>
            <a:ext cx="509349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PTPN2 (homo sapiens)</a:t>
            </a:r>
          </a:p>
        </p:txBody>
      </p:sp>
      <p:sp>
        <p:nvSpPr>
          <p:cNvPr id="258" name="Shape 258"/>
          <p:cNvSpPr/>
          <p:nvPr/>
        </p:nvSpPr>
        <p:spPr>
          <a:xfrm>
            <a:off x="106468" y="2307190"/>
            <a:ext cx="11964611" cy="1357152"/>
          </a:xfrm>
          <a:prstGeom prst="rect">
            <a:avLst/>
          </a:prstGeom>
          <a:ln w="889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59" name="Shape 259"/>
          <p:cNvSpPr/>
          <p:nvPr/>
        </p:nvSpPr>
        <p:spPr>
          <a:xfrm>
            <a:off x="285353" y="4095750"/>
            <a:ext cx="806529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If find link to glucose metabolism…. </a:t>
            </a:r>
          </a:p>
        </p:txBody>
      </p:sp>
      <p:pic>
        <p:nvPicPr>
          <p:cNvPr id="26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5956553"/>
            <a:ext cx="3782534" cy="1049679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4861680" y="4756150"/>
            <a:ext cx="328144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 u="sng"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900" u="sng">
                <a:hlinkClick r:id="rId3" invalidUrl="" action="" tgtFrame="" tooltip="" history="1" highlightClick="0" endSnd="0"/>
              </a:rPr>
              <a:t>http://images.clipartpanda.com/diabetes-clipart-Diabetes.png</a:t>
            </a:r>
          </a:p>
        </p:txBody>
      </p:sp>
      <p:pic>
        <p:nvPicPr>
          <p:cNvPr id="262" name="natutreat-filtered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98694" y="5130408"/>
            <a:ext cx="3862088" cy="257218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4403016" y="5746749"/>
            <a:ext cx="603796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6600"/>
              <a:t>+</a:t>
            </a:r>
          </a:p>
        </p:txBody>
      </p:sp>
      <p:sp>
        <p:nvSpPr>
          <p:cNvPr id="264" name="Shape 264"/>
          <p:cNvSpPr/>
          <p:nvPr/>
        </p:nvSpPr>
        <p:spPr>
          <a:xfrm>
            <a:off x="9825570" y="5130408"/>
            <a:ext cx="3310460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3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0300">
                <a:solidFill>
                  <a:srgbClr val="C82506"/>
                </a:solidFill>
              </a:rPr>
              <a:t>????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187030" y="289531"/>
            <a:ext cx="3743717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5300"/>
              <a:t>References</a:t>
            </a:r>
          </a:p>
        </p:txBody>
      </p:sp>
      <p:sp>
        <p:nvSpPr>
          <p:cNvPr id="267" name="Shape 267"/>
          <p:cNvSpPr/>
          <p:nvPr/>
        </p:nvSpPr>
        <p:spPr>
          <a:xfrm>
            <a:off x="723932" y="1317573"/>
            <a:ext cx="5266020" cy="191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194027" indent="-194027" algn="l">
              <a:buSzPct val="100000"/>
              <a:buAutoNum type="arabicPeriod" startAt="1"/>
              <a:defRPr sz="1800"/>
            </a:pPr>
            <a:r>
              <a:rPr sz="1100" u="sng">
                <a:hlinkClick r:id="rId2" invalidUrl="" action="" tgtFrame="" tooltip="" history="1" highlightClick="0" endSnd="0"/>
              </a:rPr>
              <a:t>http://www.ncbi.nlm.nih.gov/pmc/articles/PMC3226009/figure/F1/</a:t>
            </a:r>
            <a:endParaRPr sz="1100"/>
          </a:p>
          <a:p>
            <a:pPr lvl="0" marL="194027" indent="-194027" algn="l">
              <a:buSzPct val="100000"/>
              <a:buAutoNum type="arabicPeriod" startAt="1"/>
              <a:defRPr sz="1800"/>
            </a:pPr>
            <a:r>
              <a:rPr sz="1100" u="sng">
                <a:hlinkClick r:id="rId3" invalidUrl="" action="" tgtFrame="" tooltip="" history="1" highlightClick="0" endSnd="0"/>
              </a:rPr>
              <a:t>http://i.cdn.turner.com/dr/hln/www/release/sites/default/files/2012/08/02/drew-baumann.jpg</a:t>
            </a:r>
            <a:endParaRPr sz="1100"/>
          </a:p>
          <a:p>
            <a:pPr lvl="0" marL="194027" indent="-194027" algn="l">
              <a:buSzPct val="100000"/>
              <a:buAutoNum type="arabicPeriod" startAt="1"/>
              <a:defRPr sz="1800"/>
            </a:pPr>
            <a:r>
              <a:rPr sz="1100" u="sng">
                <a:hlinkClick r:id="rId4" invalidUrl="" action="" tgtFrame="" tooltip="" history="1" highlightClick="0" endSnd="0"/>
              </a:rPr>
              <a:t>http://nashvillecoloncleansecolonic.com/wp-content/uploads/2014/10/crohns.jpg</a:t>
            </a:r>
            <a:r>
              <a:rPr sz="1100"/>
              <a:t> </a:t>
            </a:r>
            <a:endParaRPr sz="1100"/>
          </a:p>
          <a:p>
            <a:pPr lvl="0" marL="194027" indent="-194027" algn="l">
              <a:buSzPct val="100000"/>
              <a:buAutoNum type="arabicPeriod" startAt="1"/>
              <a:defRPr sz="1800"/>
            </a:pPr>
            <a:r>
              <a:rPr sz="1100" u="sng">
                <a:hlinkClick r:id="rId5" invalidUrl="" action="" tgtFrame="" tooltip="" history="1" highlightClick="0" endSnd="0"/>
              </a:rPr>
              <a:t>http://c1.thejournal.ie/media/2011/11/PA-6686427-310x415.jpg</a:t>
            </a:r>
            <a:endParaRPr sz="1100"/>
          </a:p>
          <a:p>
            <a:pPr lvl="0" marL="194027" indent="-194027" algn="l">
              <a:buSzPct val="100000"/>
              <a:buAutoNum type="arabicPeriod" startAt="1"/>
              <a:defRPr sz="1800"/>
            </a:pPr>
            <a:r>
              <a:rPr sz="1100" u="sng">
                <a:hlinkClick r:id="rId6" invalidUrl="" action="" tgtFrame="" tooltip="" history="1" highlightClick="0" endSnd="0"/>
              </a:rPr>
              <a:t>http://cdn.drsircus.com/wp-content/uploads/2014/07/natutreat.jpg</a:t>
            </a:r>
            <a:r>
              <a:rPr sz="1100"/>
              <a:t> </a:t>
            </a:r>
            <a:endParaRPr sz="1100"/>
          </a:p>
          <a:p>
            <a:pPr lvl="0" marL="194027" indent="-194027" algn="l">
              <a:buSzPct val="100000"/>
              <a:buAutoNum type="arabicPeriod" startAt="1"/>
              <a:defRPr sz="1800"/>
            </a:pPr>
            <a:r>
              <a:rPr sz="1100" u="sng">
                <a:hlinkClick r:id="rId7" invalidUrl="" action="" tgtFrame="" tooltip="" history="1" highlightClick="0" endSnd="0"/>
              </a:rPr>
              <a:t>http://img.webmd.com/dtmcms/live/webmd/consumer_assets/site_images/articles/health_tools/ibd_overview_slideshow/princ_rm_photo_of_chrons_disease_closeup.jpg</a:t>
            </a:r>
            <a:endParaRPr sz="1100"/>
          </a:p>
          <a:p>
            <a:pPr lvl="0" marL="194027" indent="-194027" algn="l">
              <a:buSzPct val="100000"/>
              <a:buAutoNum type="arabicPeriod" startAt="1"/>
              <a:defRPr sz="1800"/>
            </a:pPr>
            <a:r>
              <a:rPr sz="1100" u="sng">
                <a:hlinkClick r:id="rId8" invalidUrl="" action="" tgtFrame="" tooltip="" history="1" highlightClick="0" endSnd="0"/>
              </a:rPr>
              <a:t>http://cdn29.elitedaily.com/wp-content/uploads/2014/07/ad_139903820.jpg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-1099307" y="-153849"/>
            <a:ext cx="10834838" cy="1634515"/>
          </a:xfrm>
          <a:prstGeom prst="rect">
            <a:avLst/>
          </a:prstGeom>
        </p:spPr>
        <p:txBody>
          <a:bodyPr/>
          <a:lstStyle>
            <a:lvl1pPr>
              <a:defRPr b="1" sz="5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5300"/>
              <a:t>What is Crohn’s Disease?</a:t>
            </a:r>
          </a:p>
        </p:txBody>
      </p:sp>
      <p:sp>
        <p:nvSpPr>
          <p:cNvPr id="37" name="Shape 37"/>
          <p:cNvSpPr/>
          <p:nvPr/>
        </p:nvSpPr>
        <p:spPr>
          <a:xfrm>
            <a:off x="4150969" y="9429750"/>
            <a:ext cx="8716062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 u="sng"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900" u="sng">
                <a:hlinkClick r:id="rId2" invalidUrl="" action="" tgtFrame="" tooltip="" history="1" highlightClick="0" endSnd="0"/>
              </a:rPr>
              <a:t>http://img.webmd.com/dtmcms/live/webmd/consumer_assets/site_images/articles/health_tools/ibd_overview_slideshow/princ_rm_photo_of_chrons_disease_closeup.jpg</a:t>
            </a:r>
          </a:p>
        </p:txBody>
      </p:sp>
      <p:sp>
        <p:nvSpPr>
          <p:cNvPr id="38" name="Shape 38"/>
          <p:cNvSpPr/>
          <p:nvPr/>
        </p:nvSpPr>
        <p:spPr>
          <a:xfrm>
            <a:off x="677640" y="9429750"/>
            <a:ext cx="347072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 u="sng"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900" u="sng">
                <a:hlinkClick r:id="rId3" invalidUrl="" action="" tgtFrame="" tooltip="" history="1" highlightClick="0" endSnd="0"/>
              </a:rPr>
              <a:t>http://cdn.drsircus.com/wp-content/uploads/2014/07/natutreat.jpg</a:t>
            </a:r>
          </a:p>
        </p:txBody>
      </p:sp>
      <p:pic>
        <p:nvPicPr>
          <p:cNvPr id="39" name="ad_13990382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4611" y="5831888"/>
            <a:ext cx="2395571" cy="3102265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8862625" y="9290050"/>
            <a:ext cx="394095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 u="sng">
                <a:hlinkClick r:id="rId5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900" u="sng">
                <a:hlinkClick r:id="rId5" invalidUrl="" action="" tgtFrame="" tooltip="" history="1" highlightClick="0" endSnd="0"/>
              </a:rPr>
              <a:t>http://cdn29.elitedaily.com/wp-content/uploads/2014/07/ad_139903820.jpg</a:t>
            </a:r>
          </a:p>
        </p:txBody>
      </p:sp>
      <p:pic>
        <p:nvPicPr>
          <p:cNvPr id="41" name="crohns-disease-small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93376" y="2261170"/>
            <a:ext cx="4136352" cy="3102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crohns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48869" y="2052230"/>
            <a:ext cx="2816116" cy="352014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4683207" y="9290050"/>
            <a:ext cx="4222586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 u="sng">
                <a:hlinkClick r:id="rId8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900" u="sng">
                <a:hlinkClick r:id="rId8" invalidUrl="" action="" tgtFrame="" tooltip="" history="1" highlightClick="0" endSnd="0"/>
              </a:rPr>
              <a:t>http://nashvillecoloncleansecolonic.com/wp-content/uploads/2014/10/crohns.jpg</a:t>
            </a:r>
          </a:p>
        </p:txBody>
      </p:sp>
      <p:pic>
        <p:nvPicPr>
          <p:cNvPr id="44" name="PA-6686427-310x415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35314" y="5779534"/>
            <a:ext cx="2395572" cy="3206974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720483" y="9277350"/>
            <a:ext cx="4020034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 u="sng">
                <a:hlinkClick r:id="rId10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1100" u="sng">
                <a:hlinkClick r:id="rId10" invalidUrl="" action="" tgtFrame="" tooltip="" history="1" highlightClick="0" endSnd="0"/>
              </a:rPr>
              <a:t>http://c1.thejournal.ie/media/2011/11/PA-6686427-310x415.jpg</a:t>
            </a:r>
          </a:p>
        </p:txBody>
      </p:sp>
      <p:pic>
        <p:nvPicPr>
          <p:cNvPr id="46" name="drew-baumann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504431" y="6143937"/>
            <a:ext cx="4580139" cy="2576329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7996961" y="9114591"/>
            <a:ext cx="473247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 u="sng">
                <a:hlinkClick r:id="rId12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900" u="sng">
                <a:hlinkClick r:id="rId12" invalidUrl="" action="" tgtFrame="" tooltip="" history="1" highlightClick="0" endSnd="0"/>
              </a:rPr>
              <a:t>http://i.cdn.turner.com/dr/hln/www/release/sites/default/files/2012/08/02/drew-baumann.jpg</a:t>
            </a:r>
          </a:p>
        </p:txBody>
      </p:sp>
      <p:sp>
        <p:nvSpPr>
          <p:cNvPr id="48" name="Shape 48"/>
          <p:cNvSpPr/>
          <p:nvPr/>
        </p:nvSpPr>
        <p:spPr>
          <a:xfrm>
            <a:off x="6038570" y="4552950"/>
            <a:ext cx="927660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191715" y="88899"/>
            <a:ext cx="12621370" cy="1681114"/>
          </a:xfrm>
          <a:prstGeom prst="rect">
            <a:avLst/>
          </a:prstGeom>
        </p:spPr>
        <p:txBody>
          <a:bodyPr/>
          <a:lstStyle>
            <a:lvl1pPr algn="l">
              <a:defRPr b="1" sz="5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5300"/>
              <a:t>How do people get Crohn’s Disease?</a:t>
            </a:r>
          </a:p>
        </p:txBody>
      </p:sp>
      <p:sp>
        <p:nvSpPr>
          <p:cNvPr id="51" name="Shape 51"/>
          <p:cNvSpPr/>
          <p:nvPr/>
        </p:nvSpPr>
        <p:spPr>
          <a:xfrm>
            <a:off x="1822077" y="2311399"/>
            <a:ext cx="2268340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500"/>
              <a:t>Genes </a:t>
            </a:r>
          </a:p>
        </p:txBody>
      </p:sp>
      <p:sp>
        <p:nvSpPr>
          <p:cNvPr id="52" name="Shape 52"/>
          <p:cNvSpPr/>
          <p:nvPr/>
        </p:nvSpPr>
        <p:spPr>
          <a:xfrm>
            <a:off x="8000798" y="2311399"/>
            <a:ext cx="360720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500"/>
              <a:t>Environment</a:t>
            </a:r>
          </a:p>
        </p:txBody>
      </p:sp>
      <p:sp>
        <p:nvSpPr>
          <p:cNvPr id="53" name="Shape 53"/>
          <p:cNvSpPr/>
          <p:nvPr/>
        </p:nvSpPr>
        <p:spPr>
          <a:xfrm>
            <a:off x="5743709" y="2152649"/>
            <a:ext cx="603797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6600"/>
              <a:t>+</a:t>
            </a:r>
          </a:p>
        </p:txBody>
      </p:sp>
      <p:sp>
        <p:nvSpPr>
          <p:cNvPr id="54" name="Shape 54"/>
          <p:cNvSpPr/>
          <p:nvPr/>
        </p:nvSpPr>
        <p:spPr>
          <a:xfrm>
            <a:off x="6045607" y="5402981"/>
            <a:ext cx="1" cy="1681114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5" name="Shape 55"/>
          <p:cNvSpPr/>
          <p:nvPr/>
        </p:nvSpPr>
        <p:spPr>
          <a:xfrm>
            <a:off x="3759663" y="7734299"/>
            <a:ext cx="457188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500">
                <a:solidFill>
                  <a:srgbClr val="0365C0"/>
                </a:solidFill>
              </a:rPr>
              <a:t>Crohn’s Disease</a:t>
            </a:r>
          </a:p>
        </p:txBody>
      </p:sp>
      <p:sp>
        <p:nvSpPr>
          <p:cNvPr id="56" name="Shape 56"/>
          <p:cNvSpPr/>
          <p:nvPr/>
        </p:nvSpPr>
        <p:spPr>
          <a:xfrm>
            <a:off x="1078402" y="3443337"/>
            <a:ext cx="375569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 lvl="0">
              <a:defRPr sz="1800"/>
            </a:pPr>
            <a:r>
              <a:rPr sz="3500"/>
              <a:t>List of potential genes involved</a:t>
            </a:r>
          </a:p>
        </p:txBody>
      </p:sp>
      <p:sp>
        <p:nvSpPr>
          <p:cNvPr id="57" name="Shape 57"/>
          <p:cNvSpPr/>
          <p:nvPr/>
        </p:nvSpPr>
        <p:spPr>
          <a:xfrm>
            <a:off x="6663359" y="3443337"/>
            <a:ext cx="605923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 lvl="0">
              <a:defRPr sz="1800"/>
            </a:pPr>
            <a:r>
              <a:rPr sz="3500"/>
              <a:t>List of potential environmental factors involved</a:t>
            </a:r>
          </a:p>
        </p:txBody>
      </p:sp>
      <p:sp>
        <p:nvSpPr>
          <p:cNvPr id="58" name="Shape 58"/>
          <p:cNvSpPr/>
          <p:nvPr/>
        </p:nvSpPr>
        <p:spPr>
          <a:xfrm>
            <a:off x="2431625" y="4829993"/>
            <a:ext cx="85175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i="0" sz="1800"/>
            </a:pPr>
            <a:r>
              <a:rPr b="1" i="1" sz="1900"/>
              <a:t>NOD2 </a:t>
            </a:r>
          </a:p>
        </p:txBody>
      </p:sp>
      <p:sp>
        <p:nvSpPr>
          <p:cNvPr id="59" name="Shape 59"/>
          <p:cNvSpPr/>
          <p:nvPr/>
        </p:nvSpPr>
        <p:spPr>
          <a:xfrm>
            <a:off x="2498725" y="5219699"/>
            <a:ext cx="71755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i="0" sz="1800"/>
            </a:pPr>
            <a:r>
              <a:rPr b="1" i="1" sz="1900"/>
              <a:t>TLR4</a:t>
            </a:r>
          </a:p>
        </p:txBody>
      </p:sp>
      <p:sp>
        <p:nvSpPr>
          <p:cNvPr id="60" name="Shape 60"/>
          <p:cNvSpPr/>
          <p:nvPr/>
        </p:nvSpPr>
        <p:spPr>
          <a:xfrm>
            <a:off x="906242" y="6285061"/>
            <a:ext cx="390251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i="1" sz="1900">
                <a:latin typeface="Helvetica"/>
                <a:ea typeface="Helvetica"/>
                <a:cs typeface="Helvetica"/>
                <a:sym typeface="Helvetica"/>
              </a:rPr>
              <a:t>Autophagy genes (ATG16L1, IRGM, LRKK2</a:t>
            </a:r>
            <a:r>
              <a:rPr b="1" sz="1900">
                <a:latin typeface="Helvetica"/>
                <a:ea typeface="Helvetica"/>
                <a:cs typeface="Helvetica"/>
                <a:sym typeface="Helvetica"/>
              </a:rPr>
              <a:t>)</a:t>
            </a:r>
          </a:p>
        </p:txBody>
      </p:sp>
      <p:sp>
        <p:nvSpPr>
          <p:cNvPr id="61" name="Shape 61"/>
          <p:cNvSpPr/>
          <p:nvPr/>
        </p:nvSpPr>
        <p:spPr>
          <a:xfrm>
            <a:off x="2384731" y="5608612"/>
            <a:ext cx="945538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i="0" sz="1800"/>
            </a:pPr>
            <a:r>
              <a:rPr b="1" i="1" sz="1900"/>
              <a:t>CARD9</a:t>
            </a:r>
          </a:p>
        </p:txBody>
      </p:sp>
      <p:sp>
        <p:nvSpPr>
          <p:cNvPr id="62" name="Shape 62"/>
          <p:cNvSpPr/>
          <p:nvPr/>
        </p:nvSpPr>
        <p:spPr>
          <a:xfrm>
            <a:off x="2411477" y="5962649"/>
            <a:ext cx="89204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1900">
                <a:solidFill>
                  <a:srgbClr val="EC5D5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1900">
                <a:solidFill>
                  <a:srgbClr val="EC5D57"/>
                </a:solidFill>
              </a:rPr>
              <a:t>PTPN2</a:t>
            </a:r>
          </a:p>
        </p:txBody>
      </p:sp>
      <p:sp>
        <p:nvSpPr>
          <p:cNvPr id="63" name="Shape 63"/>
          <p:cNvSpPr/>
          <p:nvPr/>
        </p:nvSpPr>
        <p:spPr>
          <a:xfrm>
            <a:off x="8694684" y="4829993"/>
            <a:ext cx="221943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900"/>
              <a:t>Cigarette smoking</a:t>
            </a:r>
          </a:p>
        </p:txBody>
      </p:sp>
      <p:sp>
        <p:nvSpPr>
          <p:cNvPr id="64" name="Shape 64"/>
          <p:cNvSpPr/>
          <p:nvPr/>
        </p:nvSpPr>
        <p:spPr>
          <a:xfrm>
            <a:off x="9159434" y="5219699"/>
            <a:ext cx="128993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900"/>
              <a:t>Vitamin D </a:t>
            </a:r>
          </a:p>
        </p:txBody>
      </p:sp>
      <p:sp>
        <p:nvSpPr>
          <p:cNvPr id="65" name="Shape 65"/>
          <p:cNvSpPr/>
          <p:nvPr/>
        </p:nvSpPr>
        <p:spPr>
          <a:xfrm>
            <a:off x="7715699" y="5608612"/>
            <a:ext cx="417740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900"/>
              <a:t>Psychologic and behavioral factors</a:t>
            </a:r>
          </a:p>
        </p:txBody>
      </p:sp>
      <p:sp>
        <p:nvSpPr>
          <p:cNvPr id="66" name="Shape 66"/>
          <p:cNvSpPr/>
          <p:nvPr/>
        </p:nvSpPr>
        <p:spPr>
          <a:xfrm>
            <a:off x="9519322" y="5962649"/>
            <a:ext cx="57015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900"/>
              <a:t>Diet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263747" y="184873"/>
            <a:ext cx="4041927" cy="914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 i="1" sz="5300">
                <a:latin typeface="Helvetica"/>
                <a:ea typeface="Helvetica"/>
                <a:cs typeface="Helvetica"/>
                <a:sym typeface="Helvetica"/>
              </a:rPr>
              <a:t>PTPN2</a:t>
            </a:r>
            <a:r>
              <a:rPr sz="5300"/>
              <a:t> </a:t>
            </a:r>
            <a:r>
              <a:rPr b="1" sz="5300">
                <a:latin typeface="Helvetica"/>
                <a:ea typeface="Helvetica"/>
                <a:cs typeface="Helvetica"/>
                <a:sym typeface="Helvetica"/>
              </a:rPr>
              <a:t>gene</a:t>
            </a:r>
          </a:p>
        </p:txBody>
      </p:sp>
      <p:pic>
        <p:nvPicPr>
          <p:cNvPr id="6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671" y="2609713"/>
            <a:ext cx="11365903" cy="1420739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 flipV="1">
            <a:off x="1288969" y="5324933"/>
            <a:ext cx="10151308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1" name="Shape 71"/>
          <p:cNvSpPr/>
          <p:nvPr/>
        </p:nvSpPr>
        <p:spPr>
          <a:xfrm>
            <a:off x="2208304" y="4941403"/>
            <a:ext cx="3835615" cy="767061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2" name="Shape 72"/>
          <p:cNvSpPr/>
          <p:nvPr/>
        </p:nvSpPr>
        <p:spPr>
          <a:xfrm>
            <a:off x="8943460" y="4995229"/>
            <a:ext cx="981605" cy="659409"/>
          </a:xfrm>
          <a:prstGeom prst="roundRect">
            <a:avLst>
              <a:gd name="adj" fmla="val 28890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3" name="Shape 73"/>
          <p:cNvSpPr/>
          <p:nvPr/>
        </p:nvSpPr>
        <p:spPr>
          <a:xfrm>
            <a:off x="10499185" y="4550234"/>
            <a:ext cx="637254" cy="1420738"/>
          </a:xfrm>
          <a:prstGeom prst="roundRect">
            <a:avLst>
              <a:gd name="adj" fmla="val 32871"/>
            </a:avLst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4" name="Shape 74"/>
          <p:cNvSpPr/>
          <p:nvPr/>
        </p:nvSpPr>
        <p:spPr>
          <a:xfrm flipH="1" flipV="1">
            <a:off x="3969991" y="6102840"/>
            <a:ext cx="574392" cy="574392"/>
          </a:xfrm>
          <a:prstGeom prst="line">
            <a:avLst/>
          </a:prstGeom>
          <a:ln w="88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5" name="Shape 75"/>
          <p:cNvSpPr/>
          <p:nvPr/>
        </p:nvSpPr>
        <p:spPr>
          <a:xfrm>
            <a:off x="4322679" y="6796868"/>
            <a:ext cx="84483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PTPc</a:t>
            </a:r>
          </a:p>
        </p:txBody>
      </p:sp>
      <p:sp>
        <p:nvSpPr>
          <p:cNvPr id="76" name="Shape 76"/>
          <p:cNvSpPr/>
          <p:nvPr/>
        </p:nvSpPr>
        <p:spPr>
          <a:xfrm flipH="1" flipV="1">
            <a:off x="9301927" y="6037573"/>
            <a:ext cx="604961" cy="604961"/>
          </a:xfrm>
          <a:prstGeom prst="line">
            <a:avLst/>
          </a:prstGeom>
          <a:ln w="88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7" name="Shape 77"/>
          <p:cNvSpPr/>
          <p:nvPr/>
        </p:nvSpPr>
        <p:spPr>
          <a:xfrm>
            <a:off x="9052271" y="6619416"/>
            <a:ext cx="110427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Coiled coil</a:t>
            </a:r>
          </a:p>
        </p:txBody>
      </p:sp>
      <p:sp>
        <p:nvSpPr>
          <p:cNvPr id="78" name="Shape 78"/>
          <p:cNvSpPr/>
          <p:nvPr/>
        </p:nvSpPr>
        <p:spPr>
          <a:xfrm flipH="1" flipV="1">
            <a:off x="10817811" y="6102840"/>
            <a:ext cx="574392" cy="574392"/>
          </a:xfrm>
          <a:prstGeom prst="line">
            <a:avLst/>
          </a:prstGeom>
          <a:ln w="88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9" name="Shape 79"/>
          <p:cNvSpPr/>
          <p:nvPr/>
        </p:nvSpPr>
        <p:spPr>
          <a:xfrm>
            <a:off x="10143581" y="6619416"/>
            <a:ext cx="245038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Transmembrane region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-919442" y="114300"/>
            <a:ext cx="10653565" cy="142650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5300">
                <a:latin typeface="Helvetica"/>
                <a:ea typeface="Helvetica"/>
                <a:cs typeface="Helvetica"/>
                <a:sym typeface="Helvetica"/>
              </a:rPr>
              <a:t>What is the role of PTPN2</a:t>
            </a:r>
            <a:r>
              <a:rPr b="1" i="1" sz="5300">
                <a:latin typeface="Helvetica"/>
                <a:ea typeface="Helvetica"/>
                <a:cs typeface="Helvetica"/>
                <a:sym typeface="Helvetica"/>
              </a:rPr>
              <a:t>?</a:t>
            </a:r>
          </a:p>
        </p:txBody>
      </p:sp>
      <p:sp>
        <p:nvSpPr>
          <p:cNvPr id="82" name="Shape 82"/>
          <p:cNvSpPr/>
          <p:nvPr/>
        </p:nvSpPr>
        <p:spPr>
          <a:xfrm>
            <a:off x="111435" y="2057399"/>
            <a:ext cx="1278193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200">
                <a:solidFill>
                  <a:srgbClr val="EC5D5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EC5D57"/>
                </a:solidFill>
              </a:rPr>
              <a:t>PTPN2 is involved in cell signaling in the immune response</a:t>
            </a:r>
          </a:p>
        </p:txBody>
      </p:sp>
      <p:pic>
        <p:nvPicPr>
          <p:cNvPr id="8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883" y="3525827"/>
            <a:ext cx="4749719" cy="490171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2202272" y="6447111"/>
            <a:ext cx="896261" cy="769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76200">
            <a:solidFill>
              <a:srgbClr val="EC5D5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800"/>
            </a:pPr>
          </a:p>
        </p:txBody>
      </p:sp>
      <p:sp>
        <p:nvSpPr>
          <p:cNvPr id="85" name="Shape 85"/>
          <p:cNvSpPr/>
          <p:nvPr/>
        </p:nvSpPr>
        <p:spPr>
          <a:xfrm flipH="1">
            <a:off x="2476500" y="5179355"/>
            <a:ext cx="1" cy="1147490"/>
          </a:xfrm>
          <a:prstGeom prst="line">
            <a:avLst/>
          </a:prstGeom>
          <a:ln w="114300">
            <a:solidFill>
              <a:srgbClr val="EC5D57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6" name="Shape 86"/>
          <p:cNvSpPr/>
          <p:nvPr/>
        </p:nvSpPr>
        <p:spPr>
          <a:xfrm>
            <a:off x="5103148" y="4277709"/>
            <a:ext cx="6476493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PTPN2 (</a:t>
            </a:r>
            <a:r>
              <a:rPr b="1" sz="3600">
                <a:solidFill>
                  <a:srgbClr val="EC5D57"/>
                </a:solidFill>
                <a:latin typeface="Helvetica"/>
                <a:ea typeface="Helvetica"/>
                <a:cs typeface="Helvetica"/>
                <a:sym typeface="Helvetica"/>
              </a:rPr>
              <a:t>TCPTP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)=protein tyrosine phosphatase, nonreceptor type 2 </a:t>
            </a:r>
          </a:p>
        </p:txBody>
      </p:sp>
      <p:sp>
        <p:nvSpPr>
          <p:cNvPr id="87" name="Shape 87"/>
          <p:cNvSpPr/>
          <p:nvPr/>
        </p:nvSpPr>
        <p:spPr>
          <a:xfrm>
            <a:off x="5435143" y="3874658"/>
            <a:ext cx="6023026" cy="2723804"/>
          </a:xfrm>
          <a:prstGeom prst="roundRect">
            <a:avLst>
              <a:gd name="adj" fmla="val 15000"/>
            </a:avLst>
          </a:prstGeom>
          <a:ln w="228600">
            <a:solidFill>
              <a:srgbClr val="EC5D5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8" name="Shape 88"/>
          <p:cNvSpPr/>
          <p:nvPr/>
        </p:nvSpPr>
        <p:spPr>
          <a:xfrm>
            <a:off x="7121359" y="7318620"/>
            <a:ext cx="5154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phosporylates targets!!!</a:t>
            </a:r>
          </a:p>
        </p:txBody>
      </p:sp>
      <p:sp>
        <p:nvSpPr>
          <p:cNvPr id="89" name="Shape 89"/>
          <p:cNvSpPr/>
          <p:nvPr/>
        </p:nvSpPr>
        <p:spPr>
          <a:xfrm>
            <a:off x="5658413" y="7642470"/>
            <a:ext cx="1392969" cy="1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90" name="Shape 90"/>
          <p:cNvSpPr/>
          <p:nvPr/>
        </p:nvSpPr>
        <p:spPr>
          <a:xfrm flipV="1">
            <a:off x="5643545" y="6857812"/>
            <a:ext cx="1" cy="845789"/>
          </a:xfrm>
          <a:prstGeom prst="line">
            <a:avLst/>
          </a:prstGeom>
          <a:ln w="152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xfrm>
            <a:off x="50800" y="114130"/>
            <a:ext cx="12644140" cy="865716"/>
          </a:xfrm>
          <a:prstGeom prst="rect">
            <a:avLst/>
          </a:prstGeom>
        </p:spPr>
        <p:txBody>
          <a:bodyPr/>
          <a:lstStyle>
            <a:lvl1pPr algn="l" defTabSz="549148">
              <a:defRPr b="1" sz="4982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982"/>
              <a:t>How well conserved is PTPN2?</a:t>
            </a:r>
          </a:p>
        </p:txBody>
      </p:sp>
      <p:sp>
        <p:nvSpPr>
          <p:cNvPr id="93" name="Shape 93"/>
          <p:cNvSpPr/>
          <p:nvPr/>
        </p:nvSpPr>
        <p:spPr>
          <a:xfrm flipV="1">
            <a:off x="2679919" y="2451372"/>
            <a:ext cx="6916580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94" name="Shape 94"/>
          <p:cNvSpPr/>
          <p:nvPr/>
        </p:nvSpPr>
        <p:spPr>
          <a:xfrm flipV="1">
            <a:off x="2730719" y="3563580"/>
            <a:ext cx="6916580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95" name="Shape 95"/>
          <p:cNvSpPr/>
          <p:nvPr/>
        </p:nvSpPr>
        <p:spPr>
          <a:xfrm flipV="1">
            <a:off x="2718238" y="5194002"/>
            <a:ext cx="6916580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96" name="Shape 96"/>
          <p:cNvSpPr/>
          <p:nvPr/>
        </p:nvSpPr>
        <p:spPr>
          <a:xfrm>
            <a:off x="2691647" y="8072874"/>
            <a:ext cx="6611605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97" name="Shape 97"/>
          <p:cNvSpPr/>
          <p:nvPr/>
        </p:nvSpPr>
        <p:spPr>
          <a:xfrm>
            <a:off x="3323700" y="2067842"/>
            <a:ext cx="3096916" cy="767061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8" name="Shape 98"/>
          <p:cNvSpPr/>
          <p:nvPr/>
        </p:nvSpPr>
        <p:spPr>
          <a:xfrm>
            <a:off x="7722315" y="2121668"/>
            <a:ext cx="520205" cy="659409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9" name="Shape 99"/>
          <p:cNvSpPr/>
          <p:nvPr/>
        </p:nvSpPr>
        <p:spPr>
          <a:xfrm>
            <a:off x="8876973" y="1805334"/>
            <a:ext cx="520205" cy="1292077"/>
          </a:xfrm>
          <a:prstGeom prst="roundRect">
            <a:avLst>
              <a:gd name="adj" fmla="val 36620"/>
            </a:avLst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00" name="Shape 100"/>
          <p:cNvSpPr/>
          <p:nvPr/>
        </p:nvSpPr>
        <p:spPr>
          <a:xfrm>
            <a:off x="9823591" y="2222772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415 aa</a:t>
            </a:r>
          </a:p>
        </p:txBody>
      </p:sp>
      <p:sp>
        <p:nvSpPr>
          <p:cNvPr id="101" name="Shape 101"/>
          <p:cNvSpPr/>
          <p:nvPr/>
        </p:nvSpPr>
        <p:spPr>
          <a:xfrm>
            <a:off x="9851903" y="3334980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410 aa</a:t>
            </a:r>
          </a:p>
        </p:txBody>
      </p:sp>
      <p:sp>
        <p:nvSpPr>
          <p:cNvPr id="102" name="Shape 102"/>
          <p:cNvSpPr/>
          <p:nvPr/>
        </p:nvSpPr>
        <p:spPr>
          <a:xfrm>
            <a:off x="4050785" y="1262636"/>
            <a:ext cx="59073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500"/>
              <a:t>PTPc</a:t>
            </a:r>
          </a:p>
        </p:txBody>
      </p:sp>
      <p:sp>
        <p:nvSpPr>
          <p:cNvPr id="103" name="Shape 103"/>
          <p:cNvSpPr/>
          <p:nvPr/>
        </p:nvSpPr>
        <p:spPr>
          <a:xfrm>
            <a:off x="6524730" y="1262636"/>
            <a:ext cx="1104275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500"/>
              <a:t>Coiled coil</a:t>
            </a:r>
          </a:p>
        </p:txBody>
      </p:sp>
      <p:sp>
        <p:nvSpPr>
          <p:cNvPr id="104" name="Shape 104"/>
          <p:cNvSpPr/>
          <p:nvPr/>
        </p:nvSpPr>
        <p:spPr>
          <a:xfrm>
            <a:off x="7780455" y="1262636"/>
            <a:ext cx="237772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500"/>
              <a:t>Transmembrane region</a:t>
            </a:r>
          </a:p>
        </p:txBody>
      </p:sp>
      <p:sp>
        <p:nvSpPr>
          <p:cNvPr id="105" name="Shape 105"/>
          <p:cNvSpPr/>
          <p:nvPr/>
        </p:nvSpPr>
        <p:spPr>
          <a:xfrm flipH="1" flipV="1">
            <a:off x="4559918" y="1589879"/>
            <a:ext cx="312240" cy="31224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06" name="Shape 106"/>
          <p:cNvSpPr/>
          <p:nvPr/>
        </p:nvSpPr>
        <p:spPr>
          <a:xfrm flipH="1" flipV="1">
            <a:off x="7535375" y="1701133"/>
            <a:ext cx="312240" cy="31224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07" name="Shape 107"/>
          <p:cNvSpPr/>
          <p:nvPr/>
        </p:nvSpPr>
        <p:spPr>
          <a:xfrm flipH="1" flipV="1">
            <a:off x="8625483" y="1647029"/>
            <a:ext cx="197941" cy="19794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08" name="Shape 108"/>
          <p:cNvSpPr/>
          <p:nvPr/>
        </p:nvSpPr>
        <p:spPr>
          <a:xfrm>
            <a:off x="3383480" y="3048796"/>
            <a:ext cx="3096916" cy="767061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09" name="Shape 109"/>
          <p:cNvSpPr/>
          <p:nvPr/>
        </p:nvSpPr>
        <p:spPr>
          <a:xfrm>
            <a:off x="3364771" y="4886564"/>
            <a:ext cx="3096916" cy="767062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10" name="Shape 110"/>
          <p:cNvSpPr/>
          <p:nvPr/>
        </p:nvSpPr>
        <p:spPr>
          <a:xfrm>
            <a:off x="8059266" y="3233876"/>
            <a:ext cx="520205" cy="659409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11" name="Shape 111"/>
          <p:cNvSpPr/>
          <p:nvPr/>
        </p:nvSpPr>
        <p:spPr>
          <a:xfrm>
            <a:off x="9823591" y="4965402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406 aa</a:t>
            </a:r>
          </a:p>
        </p:txBody>
      </p:sp>
      <p:sp>
        <p:nvSpPr>
          <p:cNvPr id="112" name="Shape 112"/>
          <p:cNvSpPr/>
          <p:nvPr/>
        </p:nvSpPr>
        <p:spPr>
          <a:xfrm>
            <a:off x="8915293" y="4513209"/>
            <a:ext cx="520204" cy="1292077"/>
          </a:xfrm>
          <a:prstGeom prst="roundRect">
            <a:avLst>
              <a:gd name="adj" fmla="val 36620"/>
            </a:avLst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13" name="Shape 113"/>
          <p:cNvSpPr/>
          <p:nvPr/>
        </p:nvSpPr>
        <p:spPr>
          <a:xfrm>
            <a:off x="7760634" y="4810472"/>
            <a:ext cx="520205" cy="659409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14" name="Shape 114"/>
          <p:cNvSpPr/>
          <p:nvPr/>
        </p:nvSpPr>
        <p:spPr>
          <a:xfrm>
            <a:off x="3344409" y="7706486"/>
            <a:ext cx="3096915" cy="767062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15" name="Shape 115"/>
          <p:cNvSpPr/>
          <p:nvPr/>
        </p:nvSpPr>
        <p:spPr>
          <a:xfrm>
            <a:off x="462035" y="7899999"/>
            <a:ext cx="108606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700"/>
              <a:t>Zebrafish</a:t>
            </a:r>
          </a:p>
        </p:txBody>
      </p:sp>
      <p:sp>
        <p:nvSpPr>
          <p:cNvPr id="116" name="Shape 116"/>
          <p:cNvSpPr/>
          <p:nvPr/>
        </p:nvSpPr>
        <p:spPr>
          <a:xfrm>
            <a:off x="9541530" y="7849199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393 aa</a:t>
            </a:r>
          </a:p>
        </p:txBody>
      </p:sp>
      <p:sp>
        <p:nvSpPr>
          <p:cNvPr id="117" name="Shape 117"/>
          <p:cNvSpPr/>
          <p:nvPr/>
        </p:nvSpPr>
        <p:spPr>
          <a:xfrm>
            <a:off x="509644" y="8724983"/>
            <a:ext cx="96588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700"/>
              <a:t>Fruit Fly</a:t>
            </a:r>
          </a:p>
        </p:txBody>
      </p:sp>
      <p:sp>
        <p:nvSpPr>
          <p:cNvPr id="118" name="Shape 118"/>
          <p:cNvSpPr/>
          <p:nvPr/>
        </p:nvSpPr>
        <p:spPr>
          <a:xfrm>
            <a:off x="2691647" y="8929366"/>
            <a:ext cx="8890456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19" name="Shape 119"/>
          <p:cNvSpPr/>
          <p:nvPr/>
        </p:nvSpPr>
        <p:spPr>
          <a:xfrm>
            <a:off x="3344409" y="8640725"/>
            <a:ext cx="3096915" cy="767061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0" name="Shape 120"/>
          <p:cNvSpPr/>
          <p:nvPr/>
        </p:nvSpPr>
        <p:spPr>
          <a:xfrm>
            <a:off x="10168742" y="8599662"/>
            <a:ext cx="520205" cy="659409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10984201" y="8167447"/>
            <a:ext cx="520205" cy="1292077"/>
          </a:xfrm>
          <a:prstGeom prst="roundRect">
            <a:avLst>
              <a:gd name="adj" fmla="val 36620"/>
            </a:avLst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11793756" y="8700766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548 aa</a:t>
            </a:r>
          </a:p>
        </p:txBody>
      </p:sp>
      <p:pic>
        <p:nvPicPr>
          <p:cNvPr id="12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5549" y="2121668"/>
            <a:ext cx="619445" cy="65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9903" y="3161638"/>
            <a:ext cx="590737" cy="801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4022" y="4796289"/>
            <a:ext cx="691926" cy="72591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548610" y="2273572"/>
            <a:ext cx="96609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700"/>
              <a:t>Humans</a:t>
            </a:r>
          </a:p>
        </p:txBody>
      </p:sp>
      <p:sp>
        <p:nvSpPr>
          <p:cNvPr id="127" name="Shape 127"/>
          <p:cNvSpPr/>
          <p:nvPr/>
        </p:nvSpPr>
        <p:spPr>
          <a:xfrm>
            <a:off x="386880" y="3298007"/>
            <a:ext cx="123637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500"/>
              <a:t>Chimpanzee</a:t>
            </a:r>
          </a:p>
        </p:txBody>
      </p:sp>
      <p:sp>
        <p:nvSpPr>
          <p:cNvPr id="128" name="Shape 128"/>
          <p:cNvSpPr/>
          <p:nvPr/>
        </p:nvSpPr>
        <p:spPr>
          <a:xfrm>
            <a:off x="570755" y="5104751"/>
            <a:ext cx="71761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500"/>
              <a:t>Mouse</a:t>
            </a:r>
          </a:p>
        </p:txBody>
      </p:sp>
      <p:pic>
        <p:nvPicPr>
          <p:cNvPr id="129" name="012614-glossy-black-icon-animals-animal-fish1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96794" y="7566928"/>
            <a:ext cx="966094" cy="96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64167" y="8675279"/>
            <a:ext cx="824066" cy="50817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2743200" y="4306150"/>
            <a:ext cx="6424757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32" name="Shape 132"/>
          <p:cNvSpPr/>
          <p:nvPr/>
        </p:nvSpPr>
        <p:spPr>
          <a:xfrm>
            <a:off x="9333184" y="4077550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388 aa</a:t>
            </a:r>
          </a:p>
        </p:txBody>
      </p:sp>
      <p:sp>
        <p:nvSpPr>
          <p:cNvPr id="133" name="Shape 133"/>
          <p:cNvSpPr/>
          <p:nvPr/>
        </p:nvSpPr>
        <p:spPr>
          <a:xfrm>
            <a:off x="566205" y="4130247"/>
            <a:ext cx="516416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500"/>
              <a:t>Cow</a:t>
            </a:r>
          </a:p>
        </p:txBody>
      </p:sp>
      <p:pic>
        <p:nvPicPr>
          <p:cNvPr id="134" name="11971056761716203588Boort_Cow_Silhouette_2.svg.hi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03238" y="4080219"/>
            <a:ext cx="824066" cy="45186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3364771" y="3929634"/>
            <a:ext cx="3096916" cy="767061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7722315" y="4011738"/>
            <a:ext cx="520205" cy="659409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7" name="Shape 137"/>
          <p:cNvSpPr/>
          <p:nvPr/>
        </p:nvSpPr>
        <p:spPr>
          <a:xfrm>
            <a:off x="2684850" y="6182957"/>
            <a:ext cx="6611605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38" name="Shape 138"/>
          <p:cNvSpPr/>
          <p:nvPr/>
        </p:nvSpPr>
        <p:spPr>
          <a:xfrm>
            <a:off x="9534734" y="5907067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393 aa</a:t>
            </a:r>
          </a:p>
        </p:txBody>
      </p:sp>
      <p:sp>
        <p:nvSpPr>
          <p:cNvPr id="139" name="Shape 139"/>
          <p:cNvSpPr/>
          <p:nvPr/>
        </p:nvSpPr>
        <p:spPr>
          <a:xfrm>
            <a:off x="3337611" y="5907067"/>
            <a:ext cx="3096916" cy="767061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0" name="Shape 140"/>
          <p:cNvSpPr/>
          <p:nvPr/>
        </p:nvSpPr>
        <p:spPr>
          <a:xfrm>
            <a:off x="8663345" y="5853253"/>
            <a:ext cx="520205" cy="659409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508698" y="5946368"/>
            <a:ext cx="95418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700"/>
              <a:t>Chicken</a:t>
            </a:r>
          </a:p>
        </p:txBody>
      </p:sp>
      <p:sp>
        <p:nvSpPr>
          <p:cNvPr id="142" name="Shape 142"/>
          <p:cNvSpPr/>
          <p:nvPr/>
        </p:nvSpPr>
        <p:spPr>
          <a:xfrm>
            <a:off x="2684850" y="7183386"/>
            <a:ext cx="8048647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43" name="Shape 143"/>
          <p:cNvSpPr/>
          <p:nvPr/>
        </p:nvSpPr>
        <p:spPr>
          <a:xfrm>
            <a:off x="3337611" y="6795557"/>
            <a:ext cx="3096916" cy="767061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4" name="Shape 144"/>
          <p:cNvSpPr/>
          <p:nvPr/>
        </p:nvSpPr>
        <p:spPr>
          <a:xfrm>
            <a:off x="9315229" y="6868659"/>
            <a:ext cx="520205" cy="659408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5" name="Shape 145"/>
          <p:cNvSpPr/>
          <p:nvPr/>
        </p:nvSpPr>
        <p:spPr>
          <a:xfrm>
            <a:off x="10049790" y="6441343"/>
            <a:ext cx="520205" cy="1292077"/>
          </a:xfrm>
          <a:prstGeom prst="roundRect">
            <a:avLst>
              <a:gd name="adj" fmla="val 36620"/>
            </a:avLst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6" name="Shape 146"/>
          <p:cNvSpPr/>
          <p:nvPr/>
        </p:nvSpPr>
        <p:spPr>
          <a:xfrm>
            <a:off x="10883306" y="6950487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501 aa</a:t>
            </a:r>
          </a:p>
        </p:txBody>
      </p:sp>
      <p:sp>
        <p:nvSpPr>
          <p:cNvPr id="147" name="Shape 147"/>
          <p:cNvSpPr/>
          <p:nvPr/>
        </p:nvSpPr>
        <p:spPr>
          <a:xfrm>
            <a:off x="538283" y="6909581"/>
            <a:ext cx="59396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700"/>
              <a:t>Frog</a:t>
            </a:r>
          </a:p>
        </p:txBody>
      </p:sp>
      <p:pic>
        <p:nvPicPr>
          <p:cNvPr id="148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17252" y="5908507"/>
            <a:ext cx="904302" cy="602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6046_frog_family_mom_or_dad_stick_figure_sticker_decal.gi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24564" y="6866556"/>
            <a:ext cx="690703" cy="60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427064" y="1734781"/>
            <a:ext cx="12564220" cy="1357152"/>
          </a:xfrm>
          <a:prstGeom prst="rect">
            <a:avLst/>
          </a:prstGeom>
          <a:ln w="889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51" name="Shape 151"/>
          <p:cNvSpPr/>
          <p:nvPr/>
        </p:nvSpPr>
        <p:spPr>
          <a:xfrm>
            <a:off x="427064" y="8250790"/>
            <a:ext cx="12564220" cy="1357152"/>
          </a:xfrm>
          <a:prstGeom prst="rect">
            <a:avLst/>
          </a:prstGeom>
          <a:ln w="889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-936656" y="-168390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b="1" sz="5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5300"/>
              <a:t>PTPN2 Protein Interactions</a:t>
            </a:r>
          </a:p>
        </p:txBody>
      </p:sp>
      <p:pic>
        <p:nvPicPr>
          <p:cNvPr id="15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01700" y="2404007"/>
            <a:ext cx="7115566" cy="342930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210799" y="7030006"/>
            <a:ext cx="48905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Homo Sapiens PTPN2</a:t>
            </a:r>
          </a:p>
        </p:txBody>
      </p:sp>
      <p:pic>
        <p:nvPicPr>
          <p:cNvPr id="15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8200" y="2338172"/>
            <a:ext cx="6986114" cy="356097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7527306" y="7030006"/>
            <a:ext cx="41534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Drosophila Ptp61F</a:t>
            </a:r>
          </a:p>
        </p:txBody>
      </p:sp>
      <p:sp>
        <p:nvSpPr>
          <p:cNvPr id="158" name="Shape 158"/>
          <p:cNvSpPr/>
          <p:nvPr/>
        </p:nvSpPr>
        <p:spPr>
          <a:xfrm>
            <a:off x="10310498" y="1995289"/>
            <a:ext cx="2338069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15900">
            <a:solidFill>
              <a:srgbClr val="70BF4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59" name="Shape 159"/>
          <p:cNvSpPr/>
          <p:nvPr/>
        </p:nvSpPr>
        <p:spPr>
          <a:xfrm>
            <a:off x="3623083" y="2359421"/>
            <a:ext cx="2524351" cy="2278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15900">
            <a:solidFill>
              <a:srgbClr val="70BF4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60" name="Shape 160"/>
          <p:cNvSpPr/>
          <p:nvPr/>
        </p:nvSpPr>
        <p:spPr>
          <a:xfrm>
            <a:off x="9089592" y="4559611"/>
            <a:ext cx="1946343" cy="1605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15900">
            <a:solidFill>
              <a:srgbClr val="EC5D5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61" name="Shape 161"/>
          <p:cNvSpPr/>
          <p:nvPr/>
        </p:nvSpPr>
        <p:spPr>
          <a:xfrm>
            <a:off x="1682911" y="4388877"/>
            <a:ext cx="1946343" cy="1605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15900">
            <a:solidFill>
              <a:srgbClr val="EC5D5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62" name="Shape 162"/>
          <p:cNvSpPr/>
          <p:nvPr/>
        </p:nvSpPr>
        <p:spPr>
          <a:xfrm>
            <a:off x="993399" y="6224218"/>
            <a:ext cx="332536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600">
                <a:solidFill>
                  <a:srgbClr val="EC5D5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EC5D57"/>
                </a:solidFill>
              </a:rPr>
              <a:t>Glucose Metabolism</a:t>
            </a:r>
          </a:p>
        </p:txBody>
      </p:sp>
      <p:sp>
        <p:nvSpPr>
          <p:cNvPr id="163" name="Shape 163"/>
          <p:cNvSpPr/>
          <p:nvPr/>
        </p:nvSpPr>
        <p:spPr>
          <a:xfrm>
            <a:off x="8400080" y="6309585"/>
            <a:ext cx="332536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600">
                <a:solidFill>
                  <a:srgbClr val="EC5D5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EC5D57"/>
                </a:solidFill>
              </a:rPr>
              <a:t>Glucose Metabolism</a:t>
            </a:r>
          </a:p>
        </p:txBody>
      </p:sp>
      <p:sp>
        <p:nvSpPr>
          <p:cNvPr id="164" name="Shape 164"/>
          <p:cNvSpPr/>
          <p:nvPr/>
        </p:nvSpPr>
        <p:spPr>
          <a:xfrm>
            <a:off x="3904710" y="4747354"/>
            <a:ext cx="230915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solidFill>
                  <a:srgbClr val="70BF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70BF41"/>
                </a:solidFill>
              </a:rPr>
              <a:t>Immune Response</a:t>
            </a:r>
          </a:p>
        </p:txBody>
      </p:sp>
      <p:sp>
        <p:nvSpPr>
          <p:cNvPr id="165" name="Shape 165"/>
          <p:cNvSpPr/>
          <p:nvPr/>
        </p:nvSpPr>
        <p:spPr>
          <a:xfrm>
            <a:off x="10880804" y="4235954"/>
            <a:ext cx="216224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solidFill>
                  <a:srgbClr val="70BF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70BF41"/>
                </a:solidFill>
              </a:rPr>
              <a:t>Immune Response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0" y="-325585"/>
            <a:ext cx="13004800" cy="2159001"/>
          </a:xfrm>
          <a:prstGeom prst="rect">
            <a:avLst/>
          </a:prstGeom>
        </p:spPr>
        <p:txBody>
          <a:bodyPr/>
          <a:lstStyle>
            <a:lvl1pPr algn="l">
              <a:defRPr b="1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800"/>
              <a:t>PTPN2 is additionally related to glucose metabolism….</a:t>
            </a:r>
          </a:p>
        </p:txBody>
      </p:sp>
      <p:sp>
        <p:nvSpPr>
          <p:cNvPr id="168" name="Shape 168"/>
          <p:cNvSpPr/>
          <p:nvPr/>
        </p:nvSpPr>
        <p:spPr>
          <a:xfrm>
            <a:off x="582327" y="1975993"/>
            <a:ext cx="347206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200"/>
              <a:t>PTPN2 GO Terms</a:t>
            </a:r>
          </a:p>
        </p:txBody>
      </p:sp>
      <p:sp>
        <p:nvSpPr>
          <p:cNvPr id="169" name="Shape 169"/>
          <p:cNvSpPr/>
          <p:nvPr/>
        </p:nvSpPr>
        <p:spPr>
          <a:xfrm>
            <a:off x="723443" y="6004361"/>
            <a:ext cx="398289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 lvl="0">
              <a:defRPr sz="1800"/>
            </a:pPr>
            <a:r>
              <a:rPr sz="2700"/>
              <a:t>Insulin Receptor Binding </a:t>
            </a:r>
          </a:p>
        </p:txBody>
      </p:sp>
      <p:sp>
        <p:nvSpPr>
          <p:cNvPr id="170" name="Shape 170"/>
          <p:cNvSpPr/>
          <p:nvPr/>
        </p:nvSpPr>
        <p:spPr>
          <a:xfrm>
            <a:off x="694117" y="6732801"/>
            <a:ext cx="350661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 lvl="0">
              <a:defRPr sz="1800"/>
            </a:pPr>
            <a:r>
              <a:rPr sz="2700"/>
              <a:t>Glucose homeostasis </a:t>
            </a:r>
          </a:p>
        </p:txBody>
      </p:sp>
      <p:sp>
        <p:nvSpPr>
          <p:cNvPr id="171" name="Shape 171"/>
          <p:cNvSpPr/>
          <p:nvPr/>
        </p:nvSpPr>
        <p:spPr>
          <a:xfrm>
            <a:off x="583530" y="2702771"/>
            <a:ext cx="598303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 lvl="0">
              <a:defRPr sz="1800"/>
            </a:pPr>
            <a:r>
              <a:rPr sz="2700"/>
              <a:t>Cytokine-mediated signaling pathway </a:t>
            </a:r>
          </a:p>
        </p:txBody>
      </p:sp>
      <p:sp>
        <p:nvSpPr>
          <p:cNvPr id="172" name="Shape 172"/>
          <p:cNvSpPr/>
          <p:nvPr/>
        </p:nvSpPr>
        <p:spPr>
          <a:xfrm>
            <a:off x="616003" y="3472855"/>
            <a:ext cx="1057000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/>
            </a:lvl1pPr>
          </a:lstStyle>
          <a:p>
            <a:pPr lvl="0">
              <a:defRPr sz="1800"/>
            </a:pPr>
            <a:r>
              <a:rPr sz="2700"/>
              <a:t>Negative regulation of Interleukin-2/4/6-mediated signaling pathway </a:t>
            </a:r>
          </a:p>
        </p:txBody>
      </p:sp>
      <p:sp>
        <p:nvSpPr>
          <p:cNvPr id="173" name="Shape 173"/>
          <p:cNvSpPr/>
          <p:nvPr/>
        </p:nvSpPr>
        <p:spPr>
          <a:xfrm>
            <a:off x="654935" y="4242939"/>
            <a:ext cx="1186699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/>
            </a:lvl1pPr>
          </a:lstStyle>
          <a:p>
            <a:pPr lvl="0">
              <a:defRPr sz="1800"/>
            </a:pPr>
            <a:r>
              <a:rPr sz="2700"/>
              <a:t>Negative regulation of tyrosine phosphorylation of Stat proteins</a:t>
            </a:r>
          </a:p>
        </p:txBody>
      </p:sp>
      <p:sp>
        <p:nvSpPr>
          <p:cNvPr id="174" name="Shape 174"/>
          <p:cNvSpPr/>
          <p:nvPr/>
        </p:nvSpPr>
        <p:spPr>
          <a:xfrm>
            <a:off x="605624" y="5001420"/>
            <a:ext cx="739304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 lvl="0">
              <a:defRPr sz="1800"/>
            </a:pPr>
            <a:r>
              <a:rPr sz="2700"/>
              <a:t>Interferon-gamma-mediated signaling pathway </a:t>
            </a:r>
          </a:p>
        </p:txBody>
      </p:sp>
      <p:sp>
        <p:nvSpPr>
          <p:cNvPr id="175" name="Shape 175"/>
          <p:cNvSpPr/>
          <p:nvPr/>
        </p:nvSpPr>
        <p:spPr>
          <a:xfrm>
            <a:off x="487654" y="5650526"/>
            <a:ext cx="4748728" cy="2002497"/>
          </a:xfrm>
          <a:prstGeom prst="roundRect">
            <a:avLst>
              <a:gd name="adj" fmla="val 16086"/>
            </a:avLst>
          </a:prstGeom>
          <a:ln w="228600">
            <a:solidFill>
              <a:srgbClr val="EC5D5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76" name="Shape 176"/>
          <p:cNvSpPr/>
          <p:nvPr/>
        </p:nvSpPr>
        <p:spPr>
          <a:xfrm>
            <a:off x="5615381" y="6956454"/>
            <a:ext cx="1392968" cy="1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77" name="Shape 177"/>
          <p:cNvSpPr/>
          <p:nvPr/>
        </p:nvSpPr>
        <p:spPr>
          <a:xfrm>
            <a:off x="7065032" y="6529985"/>
            <a:ext cx="5566414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rgbClr val="EC5D5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900">
                <a:solidFill>
                  <a:srgbClr val="EC5D57"/>
                </a:solidFill>
              </a:rPr>
              <a:t>GAP in knowledge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7031" y="187240"/>
            <a:ext cx="4307417" cy="1094652"/>
          </a:xfrm>
          <a:prstGeom prst="rect">
            <a:avLst/>
          </a:prstGeom>
        </p:spPr>
        <p:txBody>
          <a:bodyPr/>
          <a:lstStyle>
            <a:lvl1pPr algn="l" defTabSz="543305">
              <a:defRPr b="1" sz="437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371"/>
              <a:t>Long term goal:</a:t>
            </a:r>
          </a:p>
        </p:txBody>
      </p:sp>
      <p:sp>
        <p:nvSpPr>
          <p:cNvPr id="182" name="Shape 182"/>
          <p:cNvSpPr/>
          <p:nvPr/>
        </p:nvSpPr>
        <p:spPr>
          <a:xfrm>
            <a:off x="4408833" y="455166"/>
            <a:ext cx="948887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To determine PTPN2’s role in glucose metabolism.</a:t>
            </a:r>
          </a:p>
        </p:txBody>
      </p:sp>
      <p:sp>
        <p:nvSpPr>
          <p:cNvPr id="183" name="Shape 183"/>
          <p:cNvSpPr/>
          <p:nvPr/>
        </p:nvSpPr>
        <p:spPr>
          <a:xfrm flipH="1">
            <a:off x="1693238" y="3015720"/>
            <a:ext cx="1680061" cy="1273003"/>
          </a:xfrm>
          <a:prstGeom prst="line">
            <a:avLst/>
          </a:prstGeom>
          <a:ln w="1016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84" name="Shape 184"/>
          <p:cNvSpPr/>
          <p:nvPr/>
        </p:nvSpPr>
        <p:spPr>
          <a:xfrm>
            <a:off x="5984000" y="3056372"/>
            <a:ext cx="1" cy="1739901"/>
          </a:xfrm>
          <a:prstGeom prst="line">
            <a:avLst/>
          </a:prstGeom>
          <a:ln w="1016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85" name="Shape 185"/>
          <p:cNvSpPr/>
          <p:nvPr/>
        </p:nvSpPr>
        <p:spPr>
          <a:xfrm>
            <a:off x="8594638" y="2977197"/>
            <a:ext cx="1696741" cy="1281382"/>
          </a:xfrm>
          <a:prstGeom prst="line">
            <a:avLst/>
          </a:prstGeom>
          <a:ln w="1016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86" name="Shape 186"/>
          <p:cNvSpPr/>
          <p:nvPr/>
        </p:nvSpPr>
        <p:spPr>
          <a:xfrm>
            <a:off x="670860" y="1345695"/>
            <a:ext cx="369628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700"/>
              <a:t>Hypothesis: </a:t>
            </a:r>
          </a:p>
        </p:txBody>
      </p:sp>
      <p:sp>
        <p:nvSpPr>
          <p:cNvPr id="187" name="Shape 187"/>
          <p:cNvSpPr/>
          <p:nvPr/>
        </p:nvSpPr>
        <p:spPr>
          <a:xfrm>
            <a:off x="4418603" y="1244095"/>
            <a:ext cx="758067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PTPN2 desphosporylates a key interactor involved in glucose metabolism </a:t>
            </a:r>
          </a:p>
        </p:txBody>
      </p:sp>
      <p:sp>
        <p:nvSpPr>
          <p:cNvPr id="188" name="Shape 188"/>
          <p:cNvSpPr/>
          <p:nvPr/>
        </p:nvSpPr>
        <p:spPr>
          <a:xfrm>
            <a:off x="146710" y="5982061"/>
            <a:ext cx="3696284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What glucose genes are misregulated in the fly model, Ptp61F mutants? </a:t>
            </a:r>
          </a:p>
        </p:txBody>
      </p:sp>
      <p:sp>
        <p:nvSpPr>
          <p:cNvPr id="189" name="Shape 189"/>
          <p:cNvSpPr/>
          <p:nvPr/>
        </p:nvSpPr>
        <p:spPr>
          <a:xfrm>
            <a:off x="927745" y="5036742"/>
            <a:ext cx="14863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Aim 1 </a:t>
            </a:r>
          </a:p>
        </p:txBody>
      </p:sp>
      <p:sp>
        <p:nvSpPr>
          <p:cNvPr id="190" name="Shape 190"/>
          <p:cNvSpPr/>
          <p:nvPr/>
        </p:nvSpPr>
        <p:spPr>
          <a:xfrm>
            <a:off x="71102" y="5859100"/>
            <a:ext cx="3847499" cy="1706422"/>
          </a:xfrm>
          <a:prstGeom prst="roundRect">
            <a:avLst>
              <a:gd name="adj" fmla="val 18668"/>
            </a:avLst>
          </a:prstGeom>
          <a:ln w="2159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91" name="Shape 191"/>
          <p:cNvSpPr/>
          <p:nvPr/>
        </p:nvSpPr>
        <p:spPr>
          <a:xfrm>
            <a:off x="5240827" y="5036742"/>
            <a:ext cx="14863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Aim 2 </a:t>
            </a:r>
          </a:p>
        </p:txBody>
      </p:sp>
      <p:sp>
        <p:nvSpPr>
          <p:cNvPr id="192" name="Shape 192"/>
          <p:cNvSpPr/>
          <p:nvPr/>
        </p:nvSpPr>
        <p:spPr>
          <a:xfrm>
            <a:off x="9933630" y="5036742"/>
            <a:ext cx="13593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Aim 3</a:t>
            </a:r>
          </a:p>
        </p:txBody>
      </p:sp>
      <p:sp>
        <p:nvSpPr>
          <p:cNvPr id="193" name="Shape 193"/>
          <p:cNvSpPr/>
          <p:nvPr/>
        </p:nvSpPr>
        <p:spPr>
          <a:xfrm>
            <a:off x="4288543" y="5859100"/>
            <a:ext cx="3847499" cy="1706422"/>
          </a:xfrm>
          <a:prstGeom prst="roundRect">
            <a:avLst>
              <a:gd name="adj" fmla="val 18668"/>
            </a:avLst>
          </a:prstGeom>
          <a:ln w="2159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94" name="Shape 194"/>
          <p:cNvSpPr/>
          <p:nvPr/>
        </p:nvSpPr>
        <p:spPr>
          <a:xfrm>
            <a:off x="8689541" y="5859100"/>
            <a:ext cx="3847499" cy="1706422"/>
          </a:xfrm>
          <a:prstGeom prst="roundRect">
            <a:avLst>
              <a:gd name="adj" fmla="val 18668"/>
            </a:avLst>
          </a:prstGeom>
          <a:ln w="2159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95" name="Shape 195"/>
          <p:cNvSpPr/>
          <p:nvPr/>
        </p:nvSpPr>
        <p:spPr>
          <a:xfrm>
            <a:off x="2433780" y="2274527"/>
            <a:ext cx="71004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** Use PTPNP2 ortholog, Ptp61F</a:t>
            </a:r>
          </a:p>
        </p:txBody>
      </p:sp>
      <p:sp>
        <p:nvSpPr>
          <p:cNvPr id="196" name="Shape 196"/>
          <p:cNvSpPr/>
          <p:nvPr/>
        </p:nvSpPr>
        <p:spPr>
          <a:xfrm>
            <a:off x="4487402" y="5924911"/>
            <a:ext cx="344978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Identify conserved Ptp61F interactors in regulated glucose metabolism genes </a:t>
            </a:r>
          </a:p>
        </p:txBody>
      </p:sp>
      <p:sp>
        <p:nvSpPr>
          <p:cNvPr id="197" name="Shape 197"/>
          <p:cNvSpPr/>
          <p:nvPr/>
        </p:nvSpPr>
        <p:spPr>
          <a:xfrm>
            <a:off x="8765149" y="5924911"/>
            <a:ext cx="3696284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Determine where Ptp61F is dephosphorylating glucose metabolism interactors 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