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List some go terms involving glucose metabolism</a:t>
            </a:r>
            <a:endParaRPr sz="2200"/>
          </a:p>
          <a:p>
            <a:pPr lvl="0">
              <a:defRPr sz="1800"/>
            </a:pPr>
            <a:r>
              <a:rPr sz="2200"/>
              <a:t>Maybe put something in here about Diabetes studies/ picture of diabetes </a:t>
            </a:r>
            <a:endParaRPr sz="2200"/>
          </a:p>
          <a:p>
            <a:pPr lvl="0">
              <a:defRPr sz="1800"/>
            </a:pPr>
            <a:r>
              <a:rPr sz="2200"/>
              <a:t>What we don’t know about glucose metabolism…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1.tif"/><Relationship Id="rId4" Type="http://schemas.openxmlformats.org/officeDocument/2006/relationships/hyperlink" Target="http://www.biotechniques.com/multimedia/archive/00188/2013-01-03-genome-e_188011a.jpg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hyperlink" Target="http://images.clipartpanda.com/diabetes-clipart-Diabetes.png" TargetMode="External"/><Relationship Id="rId4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mg.webmd.com/dtmcms/live/webmd/consumer_assets/site_images/articles/health_tools/ibd_overview_slideshow/princ_rm_photo_of_chrons_disease_closeup.jpg" TargetMode="External"/><Relationship Id="rId3" Type="http://schemas.openxmlformats.org/officeDocument/2006/relationships/hyperlink" Target="http://cdn.drsircus.com/wp-content/uploads/2014/07/natutreat.jpg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://cdn29.elitedaily.com/wp-content/uploads/2014/07/ad_139903820.jpg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hyperlink" Target="http://nashvillecoloncleansecolonic.com/wp-content/uploads/2014/10/crohns.jpg" TargetMode="External"/><Relationship Id="rId9" Type="http://schemas.openxmlformats.org/officeDocument/2006/relationships/image" Target="../media/image5.jpeg"/><Relationship Id="rId10" Type="http://schemas.openxmlformats.org/officeDocument/2006/relationships/hyperlink" Target="http://c1.thejournal.ie/media/2011/11/PA-6686427-310x415.jpg" TargetMode="External"/><Relationship Id="rId11" Type="http://schemas.openxmlformats.org/officeDocument/2006/relationships/image" Target="../media/image6.jpeg"/><Relationship Id="rId12" Type="http://schemas.openxmlformats.org/officeDocument/2006/relationships/hyperlink" Target="http://i.cdn.turner.com/dr/hln/www/release/sites/default/files/2012/08/02/drew-baumann.jpg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hyperlink" Target="http://www.ncbi.nlm.nih.gov/pmc/articles/PMC3226009/figure/F1/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.g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natutreat-filtered.jpeg"/>
          <p:cNvPicPr/>
          <p:nvPr/>
        </p:nvPicPr>
        <p:blipFill>
          <a:blip r:embed="rId2">
            <a:alphaModFix amt="54567"/>
            <a:extLst/>
          </a:blip>
          <a:stretch>
            <a:fillRect/>
          </a:stretch>
        </p:blipFill>
        <p:spPr>
          <a:xfrm>
            <a:off x="2746197" y="3807316"/>
            <a:ext cx="7944206" cy="5290905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>
            <p:ph type="title"/>
          </p:nvPr>
        </p:nvSpPr>
        <p:spPr>
          <a:xfrm>
            <a:off x="1485900" y="-4699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Crohn’s Disease and PTPN2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485900" y="2578100"/>
            <a:ext cx="10464800" cy="1130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By: Katie Waldeck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191248" y="282199"/>
            <a:ext cx="12954080" cy="990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sz="5800">
                <a:latin typeface="Helvetica"/>
                <a:ea typeface="Helvetica"/>
                <a:cs typeface="Helvetica"/>
                <a:sym typeface="Helvetica"/>
              </a:rPr>
              <a:t>Aim 2</a:t>
            </a:r>
            <a:r>
              <a:rPr sz="5800"/>
              <a:t>:</a:t>
            </a:r>
            <a:r>
              <a:rPr sz="4800"/>
              <a:t> </a:t>
            </a:r>
            <a:r>
              <a:rPr sz="2300"/>
              <a:t>Identify conserved Ptp61F interactors in regulated glucose metabolism genes </a:t>
            </a:r>
          </a:p>
        </p:txBody>
      </p:sp>
      <p:sp>
        <p:nvSpPr>
          <p:cNvPr id="201" name="Shape 201"/>
          <p:cNvSpPr/>
          <p:nvPr/>
        </p:nvSpPr>
        <p:spPr>
          <a:xfrm>
            <a:off x="133310" y="135972"/>
            <a:ext cx="12738180" cy="1456861"/>
          </a:xfrm>
          <a:prstGeom prst="roundRect">
            <a:avLst>
              <a:gd name="adj" fmla="val 21865"/>
            </a:avLst>
          </a:prstGeom>
          <a:ln w="2159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20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43" y="2443164"/>
            <a:ext cx="4909811" cy="73567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251954" y="3241021"/>
            <a:ext cx="424208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900"/>
              <a:t>Sort regulated genes based on GO terms </a:t>
            </a:r>
          </a:p>
        </p:txBody>
      </p:sp>
      <p:sp>
        <p:nvSpPr>
          <p:cNvPr id="204" name="Shape 204"/>
          <p:cNvSpPr/>
          <p:nvPr/>
        </p:nvSpPr>
        <p:spPr>
          <a:xfrm>
            <a:off x="5000510" y="3730657"/>
            <a:ext cx="1564299" cy="1022153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20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9596" y="2719833"/>
            <a:ext cx="2311173" cy="203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60920" y="2602517"/>
            <a:ext cx="2790372" cy="2121369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7410275" y="4653607"/>
            <a:ext cx="4677282" cy="444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75" fill="norm" stroke="1" extrusionOk="0">
                <a:moveTo>
                  <a:pt x="0" y="18636"/>
                </a:moveTo>
                <a:cubicBezTo>
                  <a:pt x="1058" y="7517"/>
                  <a:pt x="2578" y="2251"/>
                  <a:pt x="4084" y="4501"/>
                </a:cubicBezTo>
                <a:cubicBezTo>
                  <a:pt x="4681" y="5392"/>
                  <a:pt x="5252" y="7464"/>
                  <a:pt x="5766" y="10578"/>
                </a:cubicBezTo>
                <a:lnTo>
                  <a:pt x="7235" y="20875"/>
                </a:lnTo>
                <a:lnTo>
                  <a:pt x="10833" y="6737"/>
                </a:lnTo>
                <a:lnTo>
                  <a:pt x="13878" y="19171"/>
                </a:lnTo>
                <a:cubicBezTo>
                  <a:pt x="14857" y="6404"/>
                  <a:pt x="16386" y="-725"/>
                  <a:pt x="17978" y="58"/>
                </a:cubicBezTo>
                <a:cubicBezTo>
                  <a:pt x="19405" y="761"/>
                  <a:pt x="20730" y="7806"/>
                  <a:pt x="21600" y="19323"/>
                </a:cubicBezTo>
              </a:path>
            </a:pathLst>
          </a:cu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08" name="Shape 208"/>
          <p:cNvSpPr/>
          <p:nvPr/>
        </p:nvSpPr>
        <p:spPr>
          <a:xfrm>
            <a:off x="4657768" y="6199832"/>
            <a:ext cx="823416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600"/>
              <a:t>Identify conserved interactors from GO-term-sorted genes that play a role in glucose metabolism </a:t>
            </a:r>
          </a:p>
        </p:txBody>
      </p:sp>
      <p:sp>
        <p:nvSpPr>
          <p:cNvPr id="209" name="Shape 209"/>
          <p:cNvSpPr/>
          <p:nvPr/>
        </p:nvSpPr>
        <p:spPr>
          <a:xfrm>
            <a:off x="5362791" y="5429250"/>
            <a:ext cx="82341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 u="none"/>
            </a:pPr>
            <a:r>
              <a:rPr b="1" sz="3600" u="sng"/>
              <a:t>STRING database</a:t>
            </a:r>
          </a:p>
        </p:txBody>
      </p:sp>
      <p:sp>
        <p:nvSpPr>
          <p:cNvPr id="210" name="Shape 210"/>
          <p:cNvSpPr/>
          <p:nvPr/>
        </p:nvSpPr>
        <p:spPr>
          <a:xfrm>
            <a:off x="7449670" y="4048887"/>
            <a:ext cx="848945" cy="67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1" name="Shape 211"/>
          <p:cNvSpPr/>
          <p:nvPr/>
        </p:nvSpPr>
        <p:spPr>
          <a:xfrm>
            <a:off x="10272347" y="4217358"/>
            <a:ext cx="848945" cy="67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00882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142885" y="213563"/>
            <a:ext cx="12719030" cy="990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b="1" sz="5800">
                <a:latin typeface="Helvetica"/>
                <a:ea typeface="Helvetica"/>
                <a:cs typeface="Helvetica"/>
                <a:sym typeface="Helvetica"/>
              </a:rPr>
              <a:t>Aim 3</a:t>
            </a:r>
            <a:r>
              <a:rPr sz="5800"/>
              <a:t>:</a:t>
            </a:r>
            <a:r>
              <a:rPr sz="2300"/>
              <a:t> Determine where Ptp61F is dephosphorylating glucose metabolism interactors </a:t>
            </a:r>
          </a:p>
        </p:txBody>
      </p:sp>
      <p:sp>
        <p:nvSpPr>
          <p:cNvPr id="214" name="Shape 214"/>
          <p:cNvSpPr/>
          <p:nvPr/>
        </p:nvSpPr>
        <p:spPr>
          <a:xfrm>
            <a:off x="133310" y="135972"/>
            <a:ext cx="12738180" cy="1456861"/>
          </a:xfrm>
          <a:prstGeom prst="roundRect">
            <a:avLst>
              <a:gd name="adj" fmla="val 21865"/>
            </a:avLst>
          </a:prstGeom>
          <a:ln w="2159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5" name="Shape 215"/>
          <p:cNvSpPr/>
          <p:nvPr/>
        </p:nvSpPr>
        <p:spPr>
          <a:xfrm flipV="1">
            <a:off x="627058" y="2534316"/>
            <a:ext cx="6916580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6" name="Shape 216"/>
          <p:cNvSpPr/>
          <p:nvPr/>
        </p:nvSpPr>
        <p:spPr>
          <a:xfrm>
            <a:off x="1270838" y="2150786"/>
            <a:ext cx="1239913" cy="644508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5669454" y="2204612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8" name="Shape 218"/>
          <p:cNvSpPr/>
          <p:nvPr/>
        </p:nvSpPr>
        <p:spPr>
          <a:xfrm>
            <a:off x="6824112" y="2150786"/>
            <a:ext cx="520205" cy="767061"/>
          </a:xfrm>
          <a:prstGeom prst="roundRect">
            <a:avLst>
              <a:gd name="adj" fmla="val 36620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9" name="Shape 219"/>
          <p:cNvSpPr/>
          <p:nvPr/>
        </p:nvSpPr>
        <p:spPr>
          <a:xfrm>
            <a:off x="4632124" y="2325805"/>
            <a:ext cx="371126" cy="417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20" name="Shape 220"/>
          <p:cNvSpPr/>
          <p:nvPr/>
        </p:nvSpPr>
        <p:spPr>
          <a:xfrm>
            <a:off x="1648728" y="2325805"/>
            <a:ext cx="371127" cy="417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21" name="Shape 221"/>
          <p:cNvSpPr/>
          <p:nvPr/>
        </p:nvSpPr>
        <p:spPr>
          <a:xfrm>
            <a:off x="3140426" y="2325805"/>
            <a:ext cx="371126" cy="417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22" name="Shape 222"/>
          <p:cNvSpPr/>
          <p:nvPr/>
        </p:nvSpPr>
        <p:spPr>
          <a:xfrm>
            <a:off x="6321322" y="2325805"/>
            <a:ext cx="371126" cy="417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23" name="Shape 223"/>
          <p:cNvSpPr/>
          <p:nvPr/>
        </p:nvSpPr>
        <p:spPr>
          <a:xfrm>
            <a:off x="5143100" y="2325805"/>
            <a:ext cx="371126" cy="417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24" name="Shape 224"/>
          <p:cNvSpPr/>
          <p:nvPr/>
        </p:nvSpPr>
        <p:spPr>
          <a:xfrm>
            <a:off x="598467" y="2915202"/>
            <a:ext cx="6538337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Glucose gene (from STRING and GO terms) phosphorylation sites </a:t>
            </a:r>
          </a:p>
        </p:txBody>
      </p:sp>
      <p:sp>
        <p:nvSpPr>
          <p:cNvPr id="225" name="Shape 225"/>
          <p:cNvSpPr/>
          <p:nvPr/>
        </p:nvSpPr>
        <p:spPr>
          <a:xfrm>
            <a:off x="2740289" y="3911699"/>
            <a:ext cx="1215132" cy="680686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26" name="Shape 226"/>
          <p:cNvSpPr/>
          <p:nvPr/>
        </p:nvSpPr>
        <p:spPr>
          <a:xfrm>
            <a:off x="2841584" y="4872291"/>
            <a:ext cx="18417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CRISPR</a:t>
            </a:r>
          </a:p>
        </p:txBody>
      </p:sp>
      <p:pic>
        <p:nvPicPr>
          <p:cNvPr id="22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9313" y="4502598"/>
            <a:ext cx="3289333" cy="2138067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7908463" y="9442479"/>
            <a:ext cx="487661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4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4" invalidUrl="" action="" tgtFrame="" tooltip="" history="1" highlightClick="0" endSnd="0"/>
              </a:rPr>
              <a:t>http://www.biotechniques.com/multimedia/archive/00188/2013-01-03-genome-e_188011a.jpg</a:t>
            </a:r>
          </a:p>
        </p:txBody>
      </p:sp>
      <p:sp>
        <p:nvSpPr>
          <p:cNvPr id="229" name="Shape 229"/>
          <p:cNvSpPr/>
          <p:nvPr/>
        </p:nvSpPr>
        <p:spPr>
          <a:xfrm>
            <a:off x="91559" y="5464920"/>
            <a:ext cx="470962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Mutate phoshporylation sites on glucose genes</a:t>
            </a:r>
          </a:p>
        </p:txBody>
      </p:sp>
      <p:sp>
        <p:nvSpPr>
          <p:cNvPr id="230" name="Shape 230"/>
          <p:cNvSpPr/>
          <p:nvPr/>
        </p:nvSpPr>
        <p:spPr>
          <a:xfrm>
            <a:off x="8631605" y="6157647"/>
            <a:ext cx="1564299" cy="1022153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31" name="Shape 231"/>
          <p:cNvSpPr/>
          <p:nvPr/>
        </p:nvSpPr>
        <p:spPr>
          <a:xfrm>
            <a:off x="9276792" y="4631177"/>
            <a:ext cx="920753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8400">
                <a:solidFill>
                  <a:srgbClr val="EC5D5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400">
                <a:solidFill>
                  <a:srgbClr val="EC5D57"/>
                </a:solidFill>
              </a:rPr>
              <a:t>X</a:t>
            </a:r>
          </a:p>
        </p:txBody>
      </p:sp>
      <p:sp>
        <p:nvSpPr>
          <p:cNvPr id="232" name="Shape 232"/>
          <p:cNvSpPr/>
          <p:nvPr/>
        </p:nvSpPr>
        <p:spPr>
          <a:xfrm>
            <a:off x="6042320" y="7415260"/>
            <a:ext cx="670118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Look for phenotypes with glucose metabolism issues —&gt; site and genes involved in glucose regulation with Ptp61F</a:t>
            </a:r>
          </a:p>
        </p:txBody>
      </p:sp>
      <p:sp>
        <p:nvSpPr>
          <p:cNvPr id="233" name="Shape 233"/>
          <p:cNvSpPr/>
          <p:nvPr/>
        </p:nvSpPr>
        <p:spPr>
          <a:xfrm>
            <a:off x="8307961" y="4872291"/>
            <a:ext cx="28584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Phosph. sites</a:t>
            </a:r>
          </a:p>
        </p:txBody>
      </p:sp>
      <p:sp>
        <p:nvSpPr>
          <p:cNvPr id="234" name="Shape 234"/>
          <p:cNvSpPr/>
          <p:nvPr/>
        </p:nvSpPr>
        <p:spPr>
          <a:xfrm>
            <a:off x="10354844" y="5372099"/>
            <a:ext cx="47472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 lvl="0">
              <a:defRPr sz="1800"/>
            </a:pPr>
            <a:r>
              <a:rPr sz="4300"/>
              <a:t>+</a:t>
            </a:r>
          </a:p>
        </p:txBody>
      </p:sp>
      <p:sp>
        <p:nvSpPr>
          <p:cNvPr id="235" name="Shape 235"/>
          <p:cNvSpPr/>
          <p:nvPr/>
        </p:nvSpPr>
        <p:spPr>
          <a:xfrm>
            <a:off x="9848725" y="6279131"/>
            <a:ext cx="246928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/>
            </a:lvl1pPr>
          </a:lstStyle>
          <a:p>
            <a:pPr lvl="0">
              <a:defRPr sz="1800"/>
            </a:pPr>
            <a:r>
              <a:rPr sz="1300"/>
              <a:t>Ptp61F mutant similar to Crohns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xfrm>
            <a:off x="13081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Future Directions</a:t>
            </a:r>
          </a:p>
        </p:txBody>
      </p:sp>
      <p:sp>
        <p:nvSpPr>
          <p:cNvPr id="238" name="Shape 238"/>
          <p:cNvSpPr/>
          <p:nvPr/>
        </p:nvSpPr>
        <p:spPr>
          <a:xfrm>
            <a:off x="-108174" y="2444750"/>
            <a:ext cx="46867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PTP61F (drosophila) </a:t>
            </a:r>
          </a:p>
        </p:txBody>
      </p:sp>
      <p:sp>
        <p:nvSpPr>
          <p:cNvPr id="239" name="Shape 239"/>
          <p:cNvSpPr/>
          <p:nvPr/>
        </p:nvSpPr>
        <p:spPr>
          <a:xfrm flipV="1">
            <a:off x="4571829" y="2768599"/>
            <a:ext cx="1809485" cy="1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40" name="Shape 240"/>
          <p:cNvSpPr/>
          <p:nvPr/>
        </p:nvSpPr>
        <p:spPr>
          <a:xfrm>
            <a:off x="6724253" y="2444750"/>
            <a:ext cx="50934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PTPN2 (homo sapiens)</a:t>
            </a:r>
          </a:p>
        </p:txBody>
      </p:sp>
      <p:sp>
        <p:nvSpPr>
          <p:cNvPr id="241" name="Shape 241"/>
          <p:cNvSpPr/>
          <p:nvPr/>
        </p:nvSpPr>
        <p:spPr>
          <a:xfrm>
            <a:off x="-207936" y="2307190"/>
            <a:ext cx="13162707" cy="1357152"/>
          </a:xfrm>
          <a:prstGeom prst="rect">
            <a:avLst/>
          </a:prstGeom>
          <a:ln w="889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42" name="Shape 242"/>
          <p:cNvSpPr/>
          <p:nvPr/>
        </p:nvSpPr>
        <p:spPr>
          <a:xfrm>
            <a:off x="285353" y="4095750"/>
            <a:ext cx="80652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If find link to glucose metabolism…. </a:t>
            </a:r>
          </a:p>
        </p:txBody>
      </p:sp>
      <p:pic>
        <p:nvPicPr>
          <p:cNvPr id="24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5956552"/>
            <a:ext cx="3782534" cy="104968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4861680" y="4756150"/>
            <a:ext cx="328144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3" invalidUrl="" action="" tgtFrame="" tooltip="" history="1" highlightClick="0" endSnd="0"/>
              </a:rPr>
              <a:t>http://images.clipartpanda.com/diabetes-clipart-Diabetes.png</a:t>
            </a:r>
          </a:p>
        </p:txBody>
      </p:sp>
      <p:pic>
        <p:nvPicPr>
          <p:cNvPr id="245" name="natutreat-filtered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98694" y="5130408"/>
            <a:ext cx="3862088" cy="257218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4403016" y="5746750"/>
            <a:ext cx="603796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6600"/>
              <a:t>+</a:t>
            </a:r>
          </a:p>
        </p:txBody>
      </p:sp>
      <p:sp>
        <p:nvSpPr>
          <p:cNvPr id="247" name="Shape 247"/>
          <p:cNvSpPr/>
          <p:nvPr/>
        </p:nvSpPr>
        <p:spPr>
          <a:xfrm>
            <a:off x="9825570" y="5130408"/>
            <a:ext cx="3310460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30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0300">
                <a:solidFill>
                  <a:srgbClr val="C82506"/>
                </a:solidFill>
              </a:rPr>
              <a:t>????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25400" y="-5665"/>
            <a:ext cx="10834837" cy="1634515"/>
          </a:xfrm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 lvl="0">
              <a:defRPr sz="1800"/>
            </a:pPr>
            <a:r>
              <a:rPr sz="7440"/>
              <a:t>What is Crohn’s Disease?</a:t>
            </a:r>
          </a:p>
        </p:txBody>
      </p:sp>
      <p:sp>
        <p:nvSpPr>
          <p:cNvPr id="37" name="Shape 37"/>
          <p:cNvSpPr/>
          <p:nvPr/>
        </p:nvSpPr>
        <p:spPr>
          <a:xfrm>
            <a:off x="4150969" y="9429750"/>
            <a:ext cx="8716062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2" invalidUrl="" action="" tgtFrame="" tooltip="" history="1" highlightClick="0" endSnd="0"/>
              </a:rPr>
              <a:t>http://img.webmd.com/dtmcms/live/webmd/consumer_assets/site_images/articles/health_tools/ibd_overview_slideshow/princ_rm_photo_of_chrons_disease_closeup.jpg</a:t>
            </a:r>
          </a:p>
        </p:txBody>
      </p:sp>
      <p:sp>
        <p:nvSpPr>
          <p:cNvPr id="38" name="Shape 38"/>
          <p:cNvSpPr/>
          <p:nvPr/>
        </p:nvSpPr>
        <p:spPr>
          <a:xfrm>
            <a:off x="677640" y="9429750"/>
            <a:ext cx="347072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3" invalidUrl="" action="" tgtFrame="" tooltip="" history="1" highlightClick="0" endSnd="0"/>
              </a:rPr>
              <a:t>http://cdn.drsircus.com/wp-content/uploads/2014/07/natutreat.jpg</a:t>
            </a:r>
          </a:p>
        </p:txBody>
      </p:sp>
      <p:pic>
        <p:nvPicPr>
          <p:cNvPr id="39" name="ad_13990382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4611" y="5831888"/>
            <a:ext cx="2395571" cy="310226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8862625" y="9290050"/>
            <a:ext cx="3940950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5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5" invalidUrl="" action="" tgtFrame="" tooltip="" history="1" highlightClick="0" endSnd="0"/>
              </a:rPr>
              <a:t>http://cdn29.elitedaily.com/wp-content/uploads/2014/07/ad_139903820.jpg</a:t>
            </a:r>
          </a:p>
        </p:txBody>
      </p:sp>
      <p:pic>
        <p:nvPicPr>
          <p:cNvPr id="41" name="crohns-disease-small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93376" y="2261170"/>
            <a:ext cx="4136352" cy="310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crohns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48869" y="2052230"/>
            <a:ext cx="2816116" cy="352014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4683207" y="9290050"/>
            <a:ext cx="4222586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8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8" invalidUrl="" action="" tgtFrame="" tooltip="" history="1" highlightClick="0" endSnd="0"/>
              </a:rPr>
              <a:t>http://nashvillecoloncleansecolonic.com/wp-content/uploads/2014/10/crohns.jpg</a:t>
            </a:r>
          </a:p>
        </p:txBody>
      </p:sp>
      <p:pic>
        <p:nvPicPr>
          <p:cNvPr id="44" name="PA-6686427-310x415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35314" y="5779534"/>
            <a:ext cx="2395572" cy="3206974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720483" y="9277350"/>
            <a:ext cx="4020034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 u="sng">
                <a:hlinkClick r:id="rId10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1100" u="sng">
                <a:hlinkClick r:id="rId10" invalidUrl="" action="" tgtFrame="" tooltip="" history="1" highlightClick="0" endSnd="0"/>
              </a:rPr>
              <a:t>http://c1.thejournal.ie/media/2011/11/PA-6686427-310x415.jpg</a:t>
            </a:r>
          </a:p>
        </p:txBody>
      </p:sp>
      <p:pic>
        <p:nvPicPr>
          <p:cNvPr id="46" name="drew-baumann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504431" y="6143937"/>
            <a:ext cx="4580139" cy="2576329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7996961" y="9114591"/>
            <a:ext cx="47324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 u="sng">
                <a:hlinkClick r:id="rId12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900" u="sng">
                <a:hlinkClick r:id="rId12" invalidUrl="" action="" tgtFrame="" tooltip="" history="1" highlightClick="0" endSnd="0"/>
              </a:rPr>
              <a:t>http://i.cdn.turner.com/dr/hln/www/release/sites/default/files/2012/08/02/drew-baumann.jpg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101600" y="-25400"/>
            <a:ext cx="12621370" cy="1681113"/>
          </a:xfrm>
          <a:prstGeom prst="rect">
            <a:avLst/>
          </a:prstGeom>
        </p:spPr>
        <p:txBody>
          <a:bodyPr/>
          <a:lstStyle>
            <a:lvl1pPr algn="l" defTabSz="426466">
              <a:defRPr sz="5840"/>
            </a:lvl1pPr>
          </a:lstStyle>
          <a:p>
            <a:pPr lvl="0">
              <a:defRPr sz="1800"/>
            </a:pPr>
            <a:r>
              <a:rPr sz="5840"/>
              <a:t>What is the genetic basis for Crohn’s?</a:t>
            </a:r>
          </a:p>
        </p:txBody>
      </p:sp>
      <p:sp>
        <p:nvSpPr>
          <p:cNvPr id="50" name="Shape 50"/>
          <p:cNvSpPr/>
          <p:nvPr/>
        </p:nvSpPr>
        <p:spPr>
          <a:xfrm>
            <a:off x="1822077" y="2311399"/>
            <a:ext cx="2268340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500"/>
              <a:t>Genes </a:t>
            </a:r>
          </a:p>
        </p:txBody>
      </p:sp>
      <p:sp>
        <p:nvSpPr>
          <p:cNvPr id="51" name="Shape 51"/>
          <p:cNvSpPr/>
          <p:nvPr/>
        </p:nvSpPr>
        <p:spPr>
          <a:xfrm>
            <a:off x="8000798" y="2311399"/>
            <a:ext cx="360720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500"/>
              <a:t>Environment</a:t>
            </a:r>
          </a:p>
        </p:txBody>
      </p:sp>
      <p:sp>
        <p:nvSpPr>
          <p:cNvPr id="52" name="Shape 52"/>
          <p:cNvSpPr/>
          <p:nvPr/>
        </p:nvSpPr>
        <p:spPr>
          <a:xfrm>
            <a:off x="5743709" y="2152649"/>
            <a:ext cx="603797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6600"/>
              <a:t>+</a:t>
            </a:r>
          </a:p>
        </p:txBody>
      </p:sp>
      <p:sp>
        <p:nvSpPr>
          <p:cNvPr id="53" name="Shape 53"/>
          <p:cNvSpPr/>
          <p:nvPr/>
        </p:nvSpPr>
        <p:spPr>
          <a:xfrm>
            <a:off x="6045607" y="5402981"/>
            <a:ext cx="1" cy="1681114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4" name="Shape 54"/>
          <p:cNvSpPr/>
          <p:nvPr/>
        </p:nvSpPr>
        <p:spPr>
          <a:xfrm>
            <a:off x="3759663" y="7734299"/>
            <a:ext cx="457188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500">
                <a:solidFill>
                  <a:srgbClr val="0365C0"/>
                </a:solidFill>
              </a:rPr>
              <a:t>Crohn’s Disease</a:t>
            </a:r>
          </a:p>
        </p:txBody>
      </p:sp>
      <p:sp>
        <p:nvSpPr>
          <p:cNvPr id="55" name="Shape 55"/>
          <p:cNvSpPr/>
          <p:nvPr/>
        </p:nvSpPr>
        <p:spPr>
          <a:xfrm>
            <a:off x="1078402" y="3443337"/>
            <a:ext cx="375569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 lvl="0">
              <a:defRPr sz="1800"/>
            </a:pPr>
            <a:r>
              <a:rPr sz="3500"/>
              <a:t>List of potential genes involved</a:t>
            </a:r>
          </a:p>
        </p:txBody>
      </p:sp>
      <p:sp>
        <p:nvSpPr>
          <p:cNvPr id="56" name="Shape 56"/>
          <p:cNvSpPr/>
          <p:nvPr/>
        </p:nvSpPr>
        <p:spPr>
          <a:xfrm>
            <a:off x="6663359" y="3443337"/>
            <a:ext cx="605923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 lvl="0">
              <a:defRPr sz="1800"/>
            </a:pPr>
            <a:r>
              <a:rPr sz="3500"/>
              <a:t>List of potential environmental factors involved</a:t>
            </a:r>
          </a:p>
        </p:txBody>
      </p:sp>
      <p:sp>
        <p:nvSpPr>
          <p:cNvPr id="57" name="Shape 57"/>
          <p:cNvSpPr/>
          <p:nvPr/>
        </p:nvSpPr>
        <p:spPr>
          <a:xfrm>
            <a:off x="2431625" y="4829993"/>
            <a:ext cx="85175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i="0" sz="1800"/>
            </a:pPr>
            <a:r>
              <a:rPr b="1" i="1" sz="1900"/>
              <a:t>NOD2 </a:t>
            </a:r>
          </a:p>
        </p:txBody>
      </p:sp>
      <p:sp>
        <p:nvSpPr>
          <p:cNvPr id="58" name="Shape 58"/>
          <p:cNvSpPr/>
          <p:nvPr/>
        </p:nvSpPr>
        <p:spPr>
          <a:xfrm>
            <a:off x="2498725" y="5219699"/>
            <a:ext cx="71755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i="0" sz="1800"/>
            </a:pPr>
            <a:r>
              <a:rPr b="1" i="1" sz="1900"/>
              <a:t>TLR4</a:t>
            </a:r>
          </a:p>
        </p:txBody>
      </p:sp>
      <p:sp>
        <p:nvSpPr>
          <p:cNvPr id="59" name="Shape 59"/>
          <p:cNvSpPr/>
          <p:nvPr/>
        </p:nvSpPr>
        <p:spPr>
          <a:xfrm>
            <a:off x="906242" y="6285061"/>
            <a:ext cx="390251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i="1" sz="1900">
                <a:latin typeface="Helvetica"/>
                <a:ea typeface="Helvetica"/>
                <a:cs typeface="Helvetica"/>
                <a:sym typeface="Helvetica"/>
              </a:rPr>
              <a:t>Autophagy genes (ATG16L1, IRGM, LRKK2</a:t>
            </a:r>
            <a:r>
              <a:rPr b="1" sz="1900">
                <a:latin typeface="Helvetica"/>
                <a:ea typeface="Helvetica"/>
                <a:cs typeface="Helvetica"/>
                <a:sym typeface="Helvetica"/>
              </a:rPr>
              <a:t>)</a:t>
            </a:r>
          </a:p>
        </p:txBody>
      </p:sp>
      <p:sp>
        <p:nvSpPr>
          <p:cNvPr id="60" name="Shape 60"/>
          <p:cNvSpPr/>
          <p:nvPr/>
        </p:nvSpPr>
        <p:spPr>
          <a:xfrm>
            <a:off x="2384731" y="5608612"/>
            <a:ext cx="945538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i="0" sz="1800"/>
            </a:pPr>
            <a:r>
              <a:rPr b="1" i="1" sz="1900"/>
              <a:t>CARD9</a:t>
            </a:r>
          </a:p>
        </p:txBody>
      </p:sp>
      <p:sp>
        <p:nvSpPr>
          <p:cNvPr id="61" name="Shape 61"/>
          <p:cNvSpPr/>
          <p:nvPr/>
        </p:nvSpPr>
        <p:spPr>
          <a:xfrm>
            <a:off x="2411477" y="5962649"/>
            <a:ext cx="89204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1900">
                <a:solidFill>
                  <a:srgbClr val="EC5D5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1900">
                <a:solidFill>
                  <a:srgbClr val="EC5D57"/>
                </a:solidFill>
              </a:rPr>
              <a:t>PTPN2</a:t>
            </a:r>
          </a:p>
        </p:txBody>
      </p:sp>
      <p:sp>
        <p:nvSpPr>
          <p:cNvPr id="62" name="Shape 62"/>
          <p:cNvSpPr/>
          <p:nvPr/>
        </p:nvSpPr>
        <p:spPr>
          <a:xfrm>
            <a:off x="8694684" y="4829993"/>
            <a:ext cx="221943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900"/>
              <a:t>Cigarette smoking</a:t>
            </a:r>
          </a:p>
        </p:txBody>
      </p:sp>
      <p:sp>
        <p:nvSpPr>
          <p:cNvPr id="63" name="Shape 63"/>
          <p:cNvSpPr/>
          <p:nvPr/>
        </p:nvSpPr>
        <p:spPr>
          <a:xfrm>
            <a:off x="9159434" y="5219699"/>
            <a:ext cx="128993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900"/>
              <a:t>Vitamin D </a:t>
            </a:r>
          </a:p>
        </p:txBody>
      </p:sp>
      <p:sp>
        <p:nvSpPr>
          <p:cNvPr id="64" name="Shape 64"/>
          <p:cNvSpPr/>
          <p:nvPr/>
        </p:nvSpPr>
        <p:spPr>
          <a:xfrm>
            <a:off x="7715699" y="5608612"/>
            <a:ext cx="417740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900"/>
              <a:t>Psychologic and behavioral factors</a:t>
            </a:r>
          </a:p>
        </p:txBody>
      </p:sp>
      <p:sp>
        <p:nvSpPr>
          <p:cNvPr id="65" name="Shape 65"/>
          <p:cNvSpPr/>
          <p:nvPr/>
        </p:nvSpPr>
        <p:spPr>
          <a:xfrm>
            <a:off x="9519322" y="5962649"/>
            <a:ext cx="57015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900"/>
              <a:t>Diet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xfrm>
            <a:off x="76200" y="114300"/>
            <a:ext cx="10653564" cy="1426506"/>
          </a:xfrm>
          <a:prstGeom prst="rect">
            <a:avLst/>
          </a:prstGeom>
        </p:spPr>
        <p:txBody>
          <a:bodyPr/>
          <a:lstStyle/>
          <a:p>
            <a:pPr lvl="0" defTabSz="508254">
              <a:defRPr sz="1800"/>
            </a:pPr>
            <a:r>
              <a:rPr sz="6960"/>
              <a:t>What is the role of PTPN2</a:t>
            </a:r>
            <a:r>
              <a:rPr i="1" sz="6960"/>
              <a:t>?</a:t>
            </a:r>
          </a:p>
        </p:txBody>
      </p:sp>
      <p:sp>
        <p:nvSpPr>
          <p:cNvPr id="68" name="Shape 68"/>
          <p:cNvSpPr/>
          <p:nvPr/>
        </p:nvSpPr>
        <p:spPr>
          <a:xfrm>
            <a:off x="111435" y="2057399"/>
            <a:ext cx="1278193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200">
                <a:solidFill>
                  <a:srgbClr val="EC5D5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EC5D57"/>
                </a:solidFill>
              </a:rPr>
              <a:t>PTPN2 is involved in cell signaling in the immune response</a:t>
            </a:r>
          </a:p>
        </p:txBody>
      </p:sp>
      <p:pic>
        <p:nvPicPr>
          <p:cNvPr id="6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883" y="3525827"/>
            <a:ext cx="4749719" cy="490171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2202272" y="6447111"/>
            <a:ext cx="896261" cy="769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76200">
            <a:solidFill>
              <a:srgbClr val="EC5D5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800"/>
            </a:pPr>
          </a:p>
        </p:txBody>
      </p:sp>
      <p:sp>
        <p:nvSpPr>
          <p:cNvPr id="71" name="Shape 71"/>
          <p:cNvSpPr/>
          <p:nvPr/>
        </p:nvSpPr>
        <p:spPr>
          <a:xfrm flipH="1">
            <a:off x="2476500" y="5179355"/>
            <a:ext cx="1" cy="1147490"/>
          </a:xfrm>
          <a:prstGeom prst="line">
            <a:avLst/>
          </a:prstGeom>
          <a:ln w="114300">
            <a:solidFill>
              <a:srgbClr val="EC5D57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2" name="Shape 72"/>
          <p:cNvSpPr/>
          <p:nvPr/>
        </p:nvSpPr>
        <p:spPr>
          <a:xfrm>
            <a:off x="5103148" y="4277709"/>
            <a:ext cx="6476493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PTPN2 (</a:t>
            </a:r>
            <a:r>
              <a:rPr b="1" sz="3600">
                <a:solidFill>
                  <a:srgbClr val="EC5D57"/>
                </a:solidFill>
                <a:latin typeface="Helvetica"/>
                <a:ea typeface="Helvetica"/>
                <a:cs typeface="Helvetica"/>
                <a:sym typeface="Helvetica"/>
              </a:rPr>
              <a:t>TCPTP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)=protein tyrosine phosphatase, nonreceptor type 2 </a:t>
            </a:r>
          </a:p>
        </p:txBody>
      </p:sp>
      <p:sp>
        <p:nvSpPr>
          <p:cNvPr id="73" name="Shape 73"/>
          <p:cNvSpPr/>
          <p:nvPr/>
        </p:nvSpPr>
        <p:spPr>
          <a:xfrm>
            <a:off x="8842413" y="9455150"/>
            <a:ext cx="4159174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 u="sng"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/>
            </a:pPr>
            <a:r>
              <a:rPr sz="1100" u="sng">
                <a:hlinkClick r:id="rId3" invalidUrl="" action="" tgtFrame="" tooltip="" history="1" highlightClick="0" endSnd="0"/>
              </a:rPr>
              <a:t>http://www.ncbi.nlm.nih.gov/pmc/articles/PMC3226009/figure/F1/</a:t>
            </a:r>
          </a:p>
        </p:txBody>
      </p:sp>
      <p:sp>
        <p:nvSpPr>
          <p:cNvPr id="74" name="Shape 74"/>
          <p:cNvSpPr/>
          <p:nvPr/>
        </p:nvSpPr>
        <p:spPr>
          <a:xfrm>
            <a:off x="5435143" y="3874658"/>
            <a:ext cx="6023026" cy="2723804"/>
          </a:xfrm>
          <a:prstGeom prst="roundRect">
            <a:avLst>
              <a:gd name="adj" fmla="val 15000"/>
            </a:avLst>
          </a:prstGeom>
          <a:ln w="228600">
            <a:solidFill>
              <a:srgbClr val="EC5D5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5" name="Shape 75"/>
          <p:cNvSpPr/>
          <p:nvPr/>
        </p:nvSpPr>
        <p:spPr>
          <a:xfrm>
            <a:off x="7121359" y="7318621"/>
            <a:ext cx="5154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phosporylates targets!!!</a:t>
            </a:r>
          </a:p>
        </p:txBody>
      </p:sp>
      <p:sp>
        <p:nvSpPr>
          <p:cNvPr id="76" name="Shape 76"/>
          <p:cNvSpPr/>
          <p:nvPr/>
        </p:nvSpPr>
        <p:spPr>
          <a:xfrm>
            <a:off x="5658413" y="7642471"/>
            <a:ext cx="1392969" cy="1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7" name="Shape 77"/>
          <p:cNvSpPr/>
          <p:nvPr/>
        </p:nvSpPr>
        <p:spPr>
          <a:xfrm flipV="1">
            <a:off x="5643545" y="6857812"/>
            <a:ext cx="1" cy="845789"/>
          </a:xfrm>
          <a:prstGeom prst="line">
            <a:avLst/>
          </a:prstGeom>
          <a:ln w="152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50800" y="114130"/>
            <a:ext cx="12644140" cy="865716"/>
          </a:xfrm>
          <a:prstGeom prst="rect">
            <a:avLst/>
          </a:prstGeom>
        </p:spPr>
        <p:txBody>
          <a:bodyPr/>
          <a:lstStyle>
            <a:lvl1pPr algn="l" defTabSz="362204">
              <a:defRPr sz="4960"/>
            </a:lvl1pPr>
          </a:lstStyle>
          <a:p>
            <a:pPr lvl="0">
              <a:defRPr sz="1800"/>
            </a:pPr>
            <a:r>
              <a:rPr sz="4960"/>
              <a:t>How well conserved is PTPN2?</a:t>
            </a:r>
          </a:p>
        </p:txBody>
      </p:sp>
      <p:sp>
        <p:nvSpPr>
          <p:cNvPr id="80" name="Shape 80"/>
          <p:cNvSpPr/>
          <p:nvPr/>
        </p:nvSpPr>
        <p:spPr>
          <a:xfrm flipV="1">
            <a:off x="2679919" y="2451372"/>
            <a:ext cx="6916580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1" name="Shape 81"/>
          <p:cNvSpPr/>
          <p:nvPr/>
        </p:nvSpPr>
        <p:spPr>
          <a:xfrm flipV="1">
            <a:off x="2730719" y="3563580"/>
            <a:ext cx="6916580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2" name="Shape 82"/>
          <p:cNvSpPr/>
          <p:nvPr/>
        </p:nvSpPr>
        <p:spPr>
          <a:xfrm flipV="1">
            <a:off x="2718238" y="5194002"/>
            <a:ext cx="6916580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3" name="Shape 83"/>
          <p:cNvSpPr/>
          <p:nvPr/>
        </p:nvSpPr>
        <p:spPr>
          <a:xfrm>
            <a:off x="2691647" y="8072874"/>
            <a:ext cx="6611605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4" name="Shape 84"/>
          <p:cNvSpPr/>
          <p:nvPr/>
        </p:nvSpPr>
        <p:spPr>
          <a:xfrm>
            <a:off x="3323700" y="2067842"/>
            <a:ext cx="3096916" cy="767061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7722315" y="2121668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6" name="Shape 86"/>
          <p:cNvSpPr/>
          <p:nvPr/>
        </p:nvSpPr>
        <p:spPr>
          <a:xfrm>
            <a:off x="8876973" y="1805334"/>
            <a:ext cx="520205" cy="1292077"/>
          </a:xfrm>
          <a:prstGeom prst="roundRect">
            <a:avLst>
              <a:gd name="adj" fmla="val 36620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7" name="Shape 87"/>
          <p:cNvSpPr/>
          <p:nvPr/>
        </p:nvSpPr>
        <p:spPr>
          <a:xfrm>
            <a:off x="9823591" y="2222772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415 aa</a:t>
            </a:r>
          </a:p>
        </p:txBody>
      </p:sp>
      <p:sp>
        <p:nvSpPr>
          <p:cNvPr id="88" name="Shape 88"/>
          <p:cNvSpPr/>
          <p:nvPr/>
        </p:nvSpPr>
        <p:spPr>
          <a:xfrm>
            <a:off x="9851903" y="3334980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410 aa</a:t>
            </a:r>
          </a:p>
        </p:txBody>
      </p:sp>
      <p:sp>
        <p:nvSpPr>
          <p:cNvPr id="89" name="Shape 89"/>
          <p:cNvSpPr/>
          <p:nvPr/>
        </p:nvSpPr>
        <p:spPr>
          <a:xfrm>
            <a:off x="4050785" y="1262636"/>
            <a:ext cx="59073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500"/>
              <a:t>PTPc</a:t>
            </a:r>
          </a:p>
        </p:txBody>
      </p:sp>
      <p:sp>
        <p:nvSpPr>
          <p:cNvPr id="90" name="Shape 90"/>
          <p:cNvSpPr/>
          <p:nvPr/>
        </p:nvSpPr>
        <p:spPr>
          <a:xfrm>
            <a:off x="6524730" y="1262636"/>
            <a:ext cx="110427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500"/>
              <a:t>Coiled coil</a:t>
            </a:r>
          </a:p>
        </p:txBody>
      </p:sp>
      <p:sp>
        <p:nvSpPr>
          <p:cNvPr id="91" name="Shape 91"/>
          <p:cNvSpPr/>
          <p:nvPr/>
        </p:nvSpPr>
        <p:spPr>
          <a:xfrm>
            <a:off x="7780455" y="1262636"/>
            <a:ext cx="237772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500"/>
              <a:t>Transmembrane region</a:t>
            </a:r>
          </a:p>
        </p:txBody>
      </p:sp>
      <p:sp>
        <p:nvSpPr>
          <p:cNvPr id="92" name="Shape 92"/>
          <p:cNvSpPr/>
          <p:nvPr/>
        </p:nvSpPr>
        <p:spPr>
          <a:xfrm flipH="1" flipV="1">
            <a:off x="4559918" y="1589879"/>
            <a:ext cx="312240" cy="31224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93" name="Shape 93"/>
          <p:cNvSpPr/>
          <p:nvPr/>
        </p:nvSpPr>
        <p:spPr>
          <a:xfrm flipH="1" flipV="1">
            <a:off x="7535375" y="1701133"/>
            <a:ext cx="312240" cy="31224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94" name="Shape 94"/>
          <p:cNvSpPr/>
          <p:nvPr/>
        </p:nvSpPr>
        <p:spPr>
          <a:xfrm flipH="1" flipV="1">
            <a:off x="8625483" y="1647029"/>
            <a:ext cx="197941" cy="19794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95" name="Shape 95"/>
          <p:cNvSpPr/>
          <p:nvPr/>
        </p:nvSpPr>
        <p:spPr>
          <a:xfrm>
            <a:off x="3383480" y="3048796"/>
            <a:ext cx="3096916" cy="767061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6" name="Shape 96"/>
          <p:cNvSpPr/>
          <p:nvPr/>
        </p:nvSpPr>
        <p:spPr>
          <a:xfrm>
            <a:off x="3364771" y="4886564"/>
            <a:ext cx="3096916" cy="767062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7" name="Shape 97"/>
          <p:cNvSpPr/>
          <p:nvPr/>
        </p:nvSpPr>
        <p:spPr>
          <a:xfrm>
            <a:off x="8059266" y="3233876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9823591" y="4965402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406 aa</a:t>
            </a:r>
          </a:p>
        </p:txBody>
      </p:sp>
      <p:sp>
        <p:nvSpPr>
          <p:cNvPr id="99" name="Shape 99"/>
          <p:cNvSpPr/>
          <p:nvPr/>
        </p:nvSpPr>
        <p:spPr>
          <a:xfrm>
            <a:off x="8915293" y="4513209"/>
            <a:ext cx="520204" cy="1292077"/>
          </a:xfrm>
          <a:prstGeom prst="roundRect">
            <a:avLst>
              <a:gd name="adj" fmla="val 36620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0" name="Shape 100"/>
          <p:cNvSpPr/>
          <p:nvPr/>
        </p:nvSpPr>
        <p:spPr>
          <a:xfrm>
            <a:off x="7760634" y="4810472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1" name="Shape 101"/>
          <p:cNvSpPr/>
          <p:nvPr/>
        </p:nvSpPr>
        <p:spPr>
          <a:xfrm>
            <a:off x="3344409" y="7706486"/>
            <a:ext cx="3096915" cy="767062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2" name="Shape 102"/>
          <p:cNvSpPr/>
          <p:nvPr/>
        </p:nvSpPr>
        <p:spPr>
          <a:xfrm>
            <a:off x="462035" y="7899999"/>
            <a:ext cx="108606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700"/>
              <a:t>Zebrafish</a:t>
            </a:r>
          </a:p>
        </p:txBody>
      </p:sp>
      <p:sp>
        <p:nvSpPr>
          <p:cNvPr id="103" name="Shape 103"/>
          <p:cNvSpPr/>
          <p:nvPr/>
        </p:nvSpPr>
        <p:spPr>
          <a:xfrm>
            <a:off x="9541530" y="7849199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393 aa</a:t>
            </a:r>
          </a:p>
        </p:txBody>
      </p:sp>
      <p:sp>
        <p:nvSpPr>
          <p:cNvPr id="104" name="Shape 104"/>
          <p:cNvSpPr/>
          <p:nvPr/>
        </p:nvSpPr>
        <p:spPr>
          <a:xfrm>
            <a:off x="509644" y="8724983"/>
            <a:ext cx="96588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700"/>
              <a:t>Fruit Fly</a:t>
            </a:r>
          </a:p>
        </p:txBody>
      </p:sp>
      <p:sp>
        <p:nvSpPr>
          <p:cNvPr id="105" name="Shape 105"/>
          <p:cNvSpPr/>
          <p:nvPr/>
        </p:nvSpPr>
        <p:spPr>
          <a:xfrm>
            <a:off x="2691647" y="8929366"/>
            <a:ext cx="8890456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06" name="Shape 106"/>
          <p:cNvSpPr/>
          <p:nvPr/>
        </p:nvSpPr>
        <p:spPr>
          <a:xfrm>
            <a:off x="3344409" y="8640725"/>
            <a:ext cx="3096915" cy="767061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7" name="Shape 107"/>
          <p:cNvSpPr/>
          <p:nvPr/>
        </p:nvSpPr>
        <p:spPr>
          <a:xfrm>
            <a:off x="10168742" y="8599662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8" name="Shape 108"/>
          <p:cNvSpPr/>
          <p:nvPr/>
        </p:nvSpPr>
        <p:spPr>
          <a:xfrm>
            <a:off x="10984201" y="8167447"/>
            <a:ext cx="520205" cy="1292077"/>
          </a:xfrm>
          <a:prstGeom prst="roundRect">
            <a:avLst>
              <a:gd name="adj" fmla="val 36620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09" name="Shape 109"/>
          <p:cNvSpPr/>
          <p:nvPr/>
        </p:nvSpPr>
        <p:spPr>
          <a:xfrm>
            <a:off x="11793756" y="8700766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548 aa</a:t>
            </a:r>
          </a:p>
        </p:txBody>
      </p:sp>
      <p:pic>
        <p:nvPicPr>
          <p:cNvPr id="11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5549" y="2121668"/>
            <a:ext cx="619445" cy="65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9903" y="3161638"/>
            <a:ext cx="590737" cy="801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4022" y="4796289"/>
            <a:ext cx="691926" cy="72591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548610" y="2273572"/>
            <a:ext cx="96609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700"/>
              <a:t>Humans</a:t>
            </a:r>
          </a:p>
        </p:txBody>
      </p:sp>
      <p:sp>
        <p:nvSpPr>
          <p:cNvPr id="114" name="Shape 114"/>
          <p:cNvSpPr/>
          <p:nvPr/>
        </p:nvSpPr>
        <p:spPr>
          <a:xfrm>
            <a:off x="386880" y="3298007"/>
            <a:ext cx="123637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500"/>
              <a:t>Chimpanzee</a:t>
            </a:r>
          </a:p>
        </p:txBody>
      </p:sp>
      <p:sp>
        <p:nvSpPr>
          <p:cNvPr id="115" name="Shape 115"/>
          <p:cNvSpPr/>
          <p:nvPr/>
        </p:nvSpPr>
        <p:spPr>
          <a:xfrm>
            <a:off x="570755" y="5104751"/>
            <a:ext cx="71761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500"/>
              <a:t>Mouse</a:t>
            </a:r>
          </a:p>
        </p:txBody>
      </p:sp>
      <p:pic>
        <p:nvPicPr>
          <p:cNvPr id="116" name="012614-glossy-black-icon-animals-animal-fish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96794" y="7566928"/>
            <a:ext cx="966094" cy="966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64167" y="8675279"/>
            <a:ext cx="824066" cy="50817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2743200" y="4306150"/>
            <a:ext cx="6424757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9" name="Shape 119"/>
          <p:cNvSpPr/>
          <p:nvPr/>
        </p:nvSpPr>
        <p:spPr>
          <a:xfrm>
            <a:off x="9333184" y="4077550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388 aa</a:t>
            </a:r>
          </a:p>
        </p:txBody>
      </p:sp>
      <p:sp>
        <p:nvSpPr>
          <p:cNvPr id="120" name="Shape 120"/>
          <p:cNvSpPr/>
          <p:nvPr/>
        </p:nvSpPr>
        <p:spPr>
          <a:xfrm>
            <a:off x="566205" y="4130247"/>
            <a:ext cx="516416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500"/>
              <a:t>Cow</a:t>
            </a:r>
          </a:p>
        </p:txBody>
      </p:sp>
      <p:pic>
        <p:nvPicPr>
          <p:cNvPr id="121" name="11971056761716203588Boort_Cow_Silhouette_2.svg.hi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03238" y="4080219"/>
            <a:ext cx="824066" cy="45186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3364771" y="3929634"/>
            <a:ext cx="3096916" cy="767061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3" name="Shape 123"/>
          <p:cNvSpPr/>
          <p:nvPr/>
        </p:nvSpPr>
        <p:spPr>
          <a:xfrm>
            <a:off x="7722315" y="4011738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4" name="Shape 124"/>
          <p:cNvSpPr/>
          <p:nvPr/>
        </p:nvSpPr>
        <p:spPr>
          <a:xfrm>
            <a:off x="2684850" y="6182957"/>
            <a:ext cx="6611605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25" name="Shape 125"/>
          <p:cNvSpPr/>
          <p:nvPr/>
        </p:nvSpPr>
        <p:spPr>
          <a:xfrm>
            <a:off x="9534734" y="5907067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393 aa</a:t>
            </a:r>
          </a:p>
        </p:txBody>
      </p:sp>
      <p:sp>
        <p:nvSpPr>
          <p:cNvPr id="126" name="Shape 126"/>
          <p:cNvSpPr/>
          <p:nvPr/>
        </p:nvSpPr>
        <p:spPr>
          <a:xfrm>
            <a:off x="3337611" y="5907067"/>
            <a:ext cx="3096916" cy="767061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7" name="Shape 127"/>
          <p:cNvSpPr/>
          <p:nvPr/>
        </p:nvSpPr>
        <p:spPr>
          <a:xfrm>
            <a:off x="8663345" y="5853253"/>
            <a:ext cx="520205" cy="659409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8" name="Shape 128"/>
          <p:cNvSpPr/>
          <p:nvPr/>
        </p:nvSpPr>
        <p:spPr>
          <a:xfrm>
            <a:off x="508698" y="5946368"/>
            <a:ext cx="95418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700"/>
              <a:t>Chicken</a:t>
            </a:r>
          </a:p>
        </p:txBody>
      </p:sp>
      <p:sp>
        <p:nvSpPr>
          <p:cNvPr id="129" name="Shape 129"/>
          <p:cNvSpPr/>
          <p:nvPr/>
        </p:nvSpPr>
        <p:spPr>
          <a:xfrm>
            <a:off x="2684850" y="7183386"/>
            <a:ext cx="8048647" cy="1"/>
          </a:xfrm>
          <a:prstGeom prst="line">
            <a:avLst/>
          </a:prstGeom>
          <a:ln w="2159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30" name="Shape 130"/>
          <p:cNvSpPr/>
          <p:nvPr/>
        </p:nvSpPr>
        <p:spPr>
          <a:xfrm>
            <a:off x="3337611" y="6795557"/>
            <a:ext cx="3096916" cy="767061"/>
          </a:xfrm>
          <a:prstGeom prst="roundRect">
            <a:avLst>
              <a:gd name="adj" fmla="val 24835"/>
            </a:avLst>
          </a:prstGeom>
          <a:solidFill>
            <a:srgbClr val="0365C0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1" name="Shape 131"/>
          <p:cNvSpPr/>
          <p:nvPr/>
        </p:nvSpPr>
        <p:spPr>
          <a:xfrm>
            <a:off x="9315229" y="6868659"/>
            <a:ext cx="520205" cy="659408"/>
          </a:xfrm>
          <a:prstGeom prst="roundRect">
            <a:avLst>
              <a:gd name="adj" fmla="val 3662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10049790" y="6441343"/>
            <a:ext cx="520205" cy="1292077"/>
          </a:xfrm>
          <a:prstGeom prst="roundRect">
            <a:avLst>
              <a:gd name="adj" fmla="val 36620"/>
            </a:avLst>
          </a:prstGeom>
          <a:gradFill>
            <a:gsLst>
              <a:gs pos="0">
                <a:srgbClr val="70BF41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10883306" y="6950487"/>
            <a:ext cx="100771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300"/>
              <a:t>501 aa</a:t>
            </a:r>
          </a:p>
        </p:txBody>
      </p:sp>
      <p:sp>
        <p:nvSpPr>
          <p:cNvPr id="134" name="Shape 134"/>
          <p:cNvSpPr/>
          <p:nvPr/>
        </p:nvSpPr>
        <p:spPr>
          <a:xfrm>
            <a:off x="538283" y="6909581"/>
            <a:ext cx="59396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1700"/>
              <a:t>Frog</a:t>
            </a:r>
          </a:p>
        </p:txBody>
      </p:sp>
      <p:pic>
        <p:nvPicPr>
          <p:cNvPr id="135" name="pasted-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17252" y="5908507"/>
            <a:ext cx="904302" cy="602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6046_frog_family_mom_or_dad_stick_figure_sticker_decal.gi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24564" y="6866556"/>
            <a:ext cx="690703" cy="60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427064" y="1734781"/>
            <a:ext cx="12564220" cy="1357152"/>
          </a:xfrm>
          <a:prstGeom prst="rect">
            <a:avLst/>
          </a:prstGeom>
          <a:ln w="889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38" name="Shape 138"/>
          <p:cNvSpPr/>
          <p:nvPr/>
        </p:nvSpPr>
        <p:spPr>
          <a:xfrm>
            <a:off x="427064" y="8250790"/>
            <a:ext cx="12564220" cy="1357152"/>
          </a:xfrm>
          <a:prstGeom prst="rect">
            <a:avLst/>
          </a:prstGeom>
          <a:ln w="889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114300" y="-76200"/>
            <a:ext cx="11099800" cy="2159000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 lvl="0">
              <a:defRPr sz="1800"/>
            </a:pPr>
            <a:r>
              <a:rPr sz="7200"/>
              <a:t>PTPN2 Protein Interactions</a:t>
            </a:r>
          </a:p>
        </p:txBody>
      </p:sp>
      <p:pic>
        <p:nvPicPr>
          <p:cNvPr id="14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01700" y="2404007"/>
            <a:ext cx="7115566" cy="342930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210799" y="6840956"/>
            <a:ext cx="48905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Homo Sapiens PTPN2</a:t>
            </a:r>
          </a:p>
        </p:txBody>
      </p:sp>
      <p:pic>
        <p:nvPicPr>
          <p:cNvPr id="14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8200" y="2338172"/>
            <a:ext cx="6986114" cy="356097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7508401" y="6840956"/>
            <a:ext cx="41534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Drosophila Ptp61F</a:t>
            </a:r>
          </a:p>
        </p:txBody>
      </p:sp>
      <p:sp>
        <p:nvSpPr>
          <p:cNvPr id="145" name="Shape 145"/>
          <p:cNvSpPr/>
          <p:nvPr/>
        </p:nvSpPr>
        <p:spPr>
          <a:xfrm>
            <a:off x="10310498" y="1995289"/>
            <a:ext cx="2338069" cy="215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15900">
            <a:solidFill>
              <a:srgbClr val="70BF4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46" name="Shape 146"/>
          <p:cNvSpPr/>
          <p:nvPr/>
        </p:nvSpPr>
        <p:spPr>
          <a:xfrm>
            <a:off x="3623083" y="2359421"/>
            <a:ext cx="2524351" cy="22787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15900">
            <a:solidFill>
              <a:srgbClr val="70BF4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47" name="Shape 147"/>
          <p:cNvSpPr/>
          <p:nvPr/>
        </p:nvSpPr>
        <p:spPr>
          <a:xfrm>
            <a:off x="9089592" y="4748621"/>
            <a:ext cx="1946343" cy="1605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15900">
            <a:solidFill>
              <a:srgbClr val="EC5D5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48" name="Shape 148"/>
          <p:cNvSpPr/>
          <p:nvPr/>
        </p:nvSpPr>
        <p:spPr>
          <a:xfrm>
            <a:off x="1682911" y="4388877"/>
            <a:ext cx="1946343" cy="1605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15900">
            <a:solidFill>
              <a:srgbClr val="EC5D5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129064" y="-23635"/>
            <a:ext cx="13004801" cy="2159001"/>
          </a:xfrm>
          <a:prstGeom prst="rect">
            <a:avLst/>
          </a:prstGeom>
        </p:spPr>
        <p:txBody>
          <a:bodyPr/>
          <a:lstStyle>
            <a:lvl1pPr algn="l">
              <a:defRPr sz="4200"/>
            </a:lvl1pPr>
          </a:lstStyle>
          <a:p>
            <a:pPr lvl="0">
              <a:defRPr sz="1800"/>
            </a:pPr>
            <a:r>
              <a:rPr sz="4200"/>
              <a:t>PTPN2 is additionally related to glucose metabolism….</a:t>
            </a:r>
          </a:p>
        </p:txBody>
      </p:sp>
      <p:sp>
        <p:nvSpPr>
          <p:cNvPr id="151" name="Shape 151"/>
          <p:cNvSpPr/>
          <p:nvPr/>
        </p:nvSpPr>
        <p:spPr>
          <a:xfrm>
            <a:off x="544565" y="2672293"/>
            <a:ext cx="38917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PTPN2 GO Terms</a:t>
            </a:r>
          </a:p>
        </p:txBody>
      </p:sp>
      <p:sp>
        <p:nvSpPr>
          <p:cNvPr id="152" name="Shape 152"/>
          <p:cNvSpPr/>
          <p:nvPr/>
        </p:nvSpPr>
        <p:spPr>
          <a:xfrm>
            <a:off x="766476" y="6690377"/>
            <a:ext cx="398289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/>
            </a:pPr>
            <a:r>
              <a:rPr sz="2700"/>
              <a:t>Insulin Receptor Binding </a:t>
            </a:r>
          </a:p>
        </p:txBody>
      </p:sp>
      <p:sp>
        <p:nvSpPr>
          <p:cNvPr id="153" name="Shape 153"/>
          <p:cNvSpPr/>
          <p:nvPr/>
        </p:nvSpPr>
        <p:spPr>
          <a:xfrm>
            <a:off x="737150" y="7418817"/>
            <a:ext cx="350661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/>
            </a:pPr>
            <a:r>
              <a:rPr sz="2700"/>
              <a:t>Glucose homeostasis </a:t>
            </a:r>
          </a:p>
        </p:txBody>
      </p:sp>
      <p:sp>
        <p:nvSpPr>
          <p:cNvPr id="154" name="Shape 154"/>
          <p:cNvSpPr/>
          <p:nvPr/>
        </p:nvSpPr>
        <p:spPr>
          <a:xfrm>
            <a:off x="626563" y="3388787"/>
            <a:ext cx="598303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/>
            </a:pPr>
            <a:r>
              <a:rPr sz="2700"/>
              <a:t>Cytokine-mediated signaling pathway </a:t>
            </a:r>
          </a:p>
        </p:txBody>
      </p:sp>
      <p:sp>
        <p:nvSpPr>
          <p:cNvPr id="155" name="Shape 155"/>
          <p:cNvSpPr/>
          <p:nvPr/>
        </p:nvSpPr>
        <p:spPr>
          <a:xfrm>
            <a:off x="659036" y="4158871"/>
            <a:ext cx="1057000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/>
            </a:lvl1pPr>
          </a:lstStyle>
          <a:p>
            <a:pPr lvl="0">
              <a:defRPr sz="1800"/>
            </a:pPr>
            <a:r>
              <a:rPr sz="2700"/>
              <a:t>Negative regulation of Interleukin-2/4/6-mediated signaling pathway </a:t>
            </a:r>
          </a:p>
        </p:txBody>
      </p:sp>
      <p:sp>
        <p:nvSpPr>
          <p:cNvPr id="156" name="Shape 156"/>
          <p:cNvSpPr/>
          <p:nvPr/>
        </p:nvSpPr>
        <p:spPr>
          <a:xfrm>
            <a:off x="697967" y="4928955"/>
            <a:ext cx="1186699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/>
            </a:lvl1pPr>
          </a:lstStyle>
          <a:p>
            <a:pPr lvl="0">
              <a:defRPr sz="1800"/>
            </a:pPr>
            <a:r>
              <a:rPr sz="2700"/>
              <a:t>Negative regulation of tyrosine phosphorylation of Stat proteins</a:t>
            </a:r>
          </a:p>
        </p:txBody>
      </p:sp>
      <p:sp>
        <p:nvSpPr>
          <p:cNvPr id="157" name="Shape 157"/>
          <p:cNvSpPr/>
          <p:nvPr/>
        </p:nvSpPr>
        <p:spPr>
          <a:xfrm>
            <a:off x="648657" y="5687436"/>
            <a:ext cx="739303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 lvl="0">
              <a:defRPr sz="1800"/>
            </a:pPr>
            <a:r>
              <a:rPr sz="2700"/>
              <a:t>Interferon-gamma-mediated signaling pathway </a:t>
            </a:r>
          </a:p>
        </p:txBody>
      </p:sp>
      <p:sp>
        <p:nvSpPr>
          <p:cNvPr id="158" name="Shape 158"/>
          <p:cNvSpPr/>
          <p:nvPr/>
        </p:nvSpPr>
        <p:spPr>
          <a:xfrm>
            <a:off x="530687" y="6336543"/>
            <a:ext cx="4748728" cy="2002496"/>
          </a:xfrm>
          <a:prstGeom prst="roundRect">
            <a:avLst>
              <a:gd name="adj" fmla="val 16086"/>
            </a:avLst>
          </a:prstGeom>
          <a:ln w="228600">
            <a:solidFill>
              <a:srgbClr val="EC5D5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59" name="Shape 159"/>
          <p:cNvSpPr/>
          <p:nvPr/>
        </p:nvSpPr>
        <p:spPr>
          <a:xfrm>
            <a:off x="5658413" y="7642470"/>
            <a:ext cx="1392969" cy="1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60" name="Shape 160"/>
          <p:cNvSpPr/>
          <p:nvPr/>
        </p:nvSpPr>
        <p:spPr>
          <a:xfrm>
            <a:off x="7108064" y="7216002"/>
            <a:ext cx="556641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rgbClr val="EC5D57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900">
                <a:solidFill>
                  <a:srgbClr val="EC5D57"/>
                </a:solidFill>
              </a:rPr>
              <a:t>GAP in knowledge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7031" y="187240"/>
            <a:ext cx="4307417" cy="1094652"/>
          </a:xfrm>
          <a:prstGeom prst="rect">
            <a:avLst/>
          </a:prstGeom>
        </p:spPr>
        <p:txBody>
          <a:bodyPr/>
          <a:lstStyle>
            <a:lvl1pPr algn="l" defTabSz="543305">
              <a:defRPr b="1" sz="437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371"/>
              <a:t>Long term goal:</a:t>
            </a:r>
          </a:p>
        </p:txBody>
      </p:sp>
      <p:sp>
        <p:nvSpPr>
          <p:cNvPr id="165" name="Shape 165"/>
          <p:cNvSpPr/>
          <p:nvPr/>
        </p:nvSpPr>
        <p:spPr>
          <a:xfrm>
            <a:off x="4408833" y="455166"/>
            <a:ext cx="948887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To determine PTPN2’s role in glucose metabolism.</a:t>
            </a:r>
          </a:p>
        </p:txBody>
      </p:sp>
      <p:sp>
        <p:nvSpPr>
          <p:cNvPr id="166" name="Shape 166"/>
          <p:cNvSpPr/>
          <p:nvPr/>
        </p:nvSpPr>
        <p:spPr>
          <a:xfrm flipH="1">
            <a:off x="1693238" y="3015720"/>
            <a:ext cx="1680061" cy="1273003"/>
          </a:xfrm>
          <a:prstGeom prst="line">
            <a:avLst/>
          </a:prstGeom>
          <a:ln w="1016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67" name="Shape 167"/>
          <p:cNvSpPr/>
          <p:nvPr/>
        </p:nvSpPr>
        <p:spPr>
          <a:xfrm>
            <a:off x="5984000" y="3056372"/>
            <a:ext cx="1" cy="1739901"/>
          </a:xfrm>
          <a:prstGeom prst="line">
            <a:avLst/>
          </a:prstGeom>
          <a:ln w="1016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68" name="Shape 168"/>
          <p:cNvSpPr/>
          <p:nvPr/>
        </p:nvSpPr>
        <p:spPr>
          <a:xfrm>
            <a:off x="8594638" y="2977197"/>
            <a:ext cx="1696741" cy="1281382"/>
          </a:xfrm>
          <a:prstGeom prst="line">
            <a:avLst/>
          </a:prstGeom>
          <a:ln w="1016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69" name="Shape 169"/>
          <p:cNvSpPr/>
          <p:nvPr/>
        </p:nvSpPr>
        <p:spPr>
          <a:xfrm>
            <a:off x="670860" y="1345695"/>
            <a:ext cx="369628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4700"/>
              <a:t>Hypothesis: </a:t>
            </a:r>
          </a:p>
        </p:txBody>
      </p:sp>
      <p:sp>
        <p:nvSpPr>
          <p:cNvPr id="170" name="Shape 170"/>
          <p:cNvSpPr/>
          <p:nvPr/>
        </p:nvSpPr>
        <p:spPr>
          <a:xfrm>
            <a:off x="4418603" y="1244095"/>
            <a:ext cx="758067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pPr lvl="0">
              <a:defRPr sz="1800"/>
            </a:pPr>
            <a:r>
              <a:rPr sz="3000"/>
              <a:t>PTPN2 desphosporylates a key interactor involved in glucose metabolism </a:t>
            </a:r>
          </a:p>
        </p:txBody>
      </p:sp>
      <p:sp>
        <p:nvSpPr>
          <p:cNvPr id="171" name="Shape 171"/>
          <p:cNvSpPr/>
          <p:nvPr/>
        </p:nvSpPr>
        <p:spPr>
          <a:xfrm>
            <a:off x="146710" y="5982061"/>
            <a:ext cx="369628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What glucose genes are misregulated in the fly model, Ptp61F mutants? </a:t>
            </a:r>
          </a:p>
        </p:txBody>
      </p:sp>
      <p:sp>
        <p:nvSpPr>
          <p:cNvPr id="172" name="Shape 172"/>
          <p:cNvSpPr/>
          <p:nvPr/>
        </p:nvSpPr>
        <p:spPr>
          <a:xfrm>
            <a:off x="927745" y="5036742"/>
            <a:ext cx="14863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Aim 1 </a:t>
            </a:r>
          </a:p>
        </p:txBody>
      </p:sp>
      <p:sp>
        <p:nvSpPr>
          <p:cNvPr id="173" name="Shape 173"/>
          <p:cNvSpPr/>
          <p:nvPr/>
        </p:nvSpPr>
        <p:spPr>
          <a:xfrm>
            <a:off x="71102" y="5859101"/>
            <a:ext cx="3847499" cy="1706422"/>
          </a:xfrm>
          <a:prstGeom prst="roundRect">
            <a:avLst>
              <a:gd name="adj" fmla="val 18668"/>
            </a:avLst>
          </a:prstGeom>
          <a:ln w="2159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4" name="Shape 174"/>
          <p:cNvSpPr/>
          <p:nvPr/>
        </p:nvSpPr>
        <p:spPr>
          <a:xfrm>
            <a:off x="5240827" y="5036742"/>
            <a:ext cx="14863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Aim 2 </a:t>
            </a:r>
          </a:p>
        </p:txBody>
      </p:sp>
      <p:sp>
        <p:nvSpPr>
          <p:cNvPr id="175" name="Shape 175"/>
          <p:cNvSpPr/>
          <p:nvPr/>
        </p:nvSpPr>
        <p:spPr>
          <a:xfrm>
            <a:off x="9933630" y="5036742"/>
            <a:ext cx="13593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Aim 3</a:t>
            </a:r>
          </a:p>
        </p:txBody>
      </p:sp>
      <p:sp>
        <p:nvSpPr>
          <p:cNvPr id="176" name="Shape 176"/>
          <p:cNvSpPr/>
          <p:nvPr/>
        </p:nvSpPr>
        <p:spPr>
          <a:xfrm>
            <a:off x="4288543" y="5859101"/>
            <a:ext cx="3847499" cy="1706422"/>
          </a:xfrm>
          <a:prstGeom prst="roundRect">
            <a:avLst>
              <a:gd name="adj" fmla="val 18668"/>
            </a:avLst>
          </a:prstGeom>
          <a:ln w="2159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7" name="Shape 177"/>
          <p:cNvSpPr/>
          <p:nvPr/>
        </p:nvSpPr>
        <p:spPr>
          <a:xfrm>
            <a:off x="8689542" y="5859101"/>
            <a:ext cx="3847498" cy="1706422"/>
          </a:xfrm>
          <a:prstGeom prst="roundRect">
            <a:avLst>
              <a:gd name="adj" fmla="val 18668"/>
            </a:avLst>
          </a:prstGeom>
          <a:ln w="2159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78" name="Shape 178"/>
          <p:cNvSpPr/>
          <p:nvPr/>
        </p:nvSpPr>
        <p:spPr>
          <a:xfrm>
            <a:off x="2433780" y="2274527"/>
            <a:ext cx="71004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** Use PTPNP2 ortholog, Ptp61F</a:t>
            </a:r>
          </a:p>
        </p:txBody>
      </p:sp>
      <p:sp>
        <p:nvSpPr>
          <p:cNvPr id="179" name="Shape 179"/>
          <p:cNvSpPr/>
          <p:nvPr/>
        </p:nvSpPr>
        <p:spPr>
          <a:xfrm>
            <a:off x="4487401" y="5924911"/>
            <a:ext cx="3449783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Identify conserved Ptp61F interactors in regulated glucose metabolism genes </a:t>
            </a:r>
          </a:p>
        </p:txBody>
      </p:sp>
      <p:sp>
        <p:nvSpPr>
          <p:cNvPr id="180" name="Shape 180"/>
          <p:cNvSpPr/>
          <p:nvPr/>
        </p:nvSpPr>
        <p:spPr>
          <a:xfrm>
            <a:off x="8765149" y="5924911"/>
            <a:ext cx="3696284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Determine where Ptp61F is dephosphorylating glucose metabolism interactors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xfrm>
            <a:off x="167124" y="141504"/>
            <a:ext cx="12670551" cy="1114751"/>
          </a:xfrm>
          <a:prstGeom prst="rect">
            <a:avLst/>
          </a:prstGeom>
        </p:spPr>
        <p:txBody>
          <a:bodyPr/>
          <a:lstStyle/>
          <a:p>
            <a:pPr lvl="0" algn="l" defTabSz="356362">
              <a:defRPr sz="1800"/>
            </a:pPr>
            <a:r>
              <a:rPr b="1" sz="5429">
                <a:latin typeface="Helvetica"/>
                <a:ea typeface="Helvetica"/>
                <a:cs typeface="Helvetica"/>
                <a:sym typeface="Helvetica"/>
              </a:rPr>
              <a:t>Aim 1</a:t>
            </a:r>
            <a:r>
              <a:rPr sz="5429"/>
              <a:t>:</a:t>
            </a:r>
            <a:r>
              <a:rPr sz="2928"/>
              <a:t> What glucose genes are misregulated in the Ptp61F mutants? </a:t>
            </a:r>
          </a:p>
        </p:txBody>
      </p:sp>
      <p:sp>
        <p:nvSpPr>
          <p:cNvPr id="183" name="Shape 183"/>
          <p:cNvSpPr/>
          <p:nvPr/>
        </p:nvSpPr>
        <p:spPr>
          <a:xfrm>
            <a:off x="133310" y="53028"/>
            <a:ext cx="12738180" cy="1433129"/>
          </a:xfrm>
          <a:prstGeom prst="roundRect">
            <a:avLst>
              <a:gd name="adj" fmla="val 22228"/>
            </a:avLst>
          </a:prstGeom>
          <a:ln w="215900">
            <a:solidFill>
              <a:srgbClr val="773F9B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18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1229" y="2769835"/>
            <a:ext cx="3138471" cy="2523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42506" y="3618668"/>
            <a:ext cx="4806660" cy="82588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250199" y="4552950"/>
            <a:ext cx="32894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Ptp61F mutant</a:t>
            </a:r>
          </a:p>
        </p:txBody>
      </p:sp>
      <p:sp>
        <p:nvSpPr>
          <p:cNvPr id="187" name="Shape 187"/>
          <p:cNvSpPr/>
          <p:nvPr/>
        </p:nvSpPr>
        <p:spPr>
          <a:xfrm>
            <a:off x="4927428" y="4031611"/>
            <a:ext cx="1809486" cy="1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88" name="Shape 188"/>
          <p:cNvSpPr/>
          <p:nvPr/>
        </p:nvSpPr>
        <p:spPr>
          <a:xfrm>
            <a:off x="8032677" y="5315848"/>
            <a:ext cx="209557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RNA-Seq</a:t>
            </a:r>
          </a:p>
        </p:txBody>
      </p:sp>
      <p:sp>
        <p:nvSpPr>
          <p:cNvPr id="189" name="Shape 189"/>
          <p:cNvSpPr/>
          <p:nvPr/>
        </p:nvSpPr>
        <p:spPr>
          <a:xfrm>
            <a:off x="7359276" y="5903063"/>
            <a:ext cx="344237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 lvl="0">
              <a:defRPr sz="1800"/>
            </a:pPr>
            <a:r>
              <a:rPr sz="1900"/>
              <a:t>Up- and down-regulated glucose metabolism genes </a:t>
            </a:r>
          </a:p>
        </p:txBody>
      </p:sp>
      <p:pic>
        <p:nvPicPr>
          <p:cNvPr id="19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151" y="7198538"/>
            <a:ext cx="3837695" cy="1237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9346" y="7198538"/>
            <a:ext cx="3837694" cy="1237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93540" y="7198538"/>
            <a:ext cx="3837695" cy="1237878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4284788" y="7538819"/>
            <a:ext cx="1464725" cy="234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94" name="Shape 194"/>
          <p:cNvSpPr/>
          <p:nvPr/>
        </p:nvSpPr>
        <p:spPr>
          <a:xfrm>
            <a:off x="8517510" y="7230288"/>
            <a:ext cx="1464725" cy="234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95" name="Shape 195"/>
          <p:cNvSpPr/>
          <p:nvPr/>
        </p:nvSpPr>
        <p:spPr>
          <a:xfrm>
            <a:off x="-147542" y="7875763"/>
            <a:ext cx="1464725" cy="234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96" name="Shape 196"/>
          <p:cNvSpPr/>
          <p:nvPr/>
        </p:nvSpPr>
        <p:spPr>
          <a:xfrm>
            <a:off x="11968144" y="4148152"/>
            <a:ext cx="1" cy="2440712"/>
          </a:xfrm>
          <a:prstGeom prst="line">
            <a:avLst/>
          </a:prstGeom>
          <a:ln w="152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97" name="Shape 197"/>
          <p:cNvSpPr/>
          <p:nvPr/>
        </p:nvSpPr>
        <p:spPr>
          <a:xfrm>
            <a:off x="11424015" y="4183315"/>
            <a:ext cx="579121" cy="1"/>
          </a:xfrm>
          <a:prstGeom prst="line">
            <a:avLst/>
          </a:prstGeom>
          <a:ln w="152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98" name="Shape 198"/>
          <p:cNvSpPr/>
          <p:nvPr/>
        </p:nvSpPr>
        <p:spPr>
          <a:xfrm>
            <a:off x="98443" y="8731201"/>
            <a:ext cx="128079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400"/>
              <a:t>Identify similar GO terms in regulated glucose metab.  genes  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